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03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302" r:id="rId4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i73WJ5Aem0bTvuHrg82/Vh4Pv9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B284AC-7054-4642-9D94-842CCC3AFA19}">
  <a:tblStyle styleId="{ADB284AC-7054-4642-9D94-842CCC3AFA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6C09D5D-6A2E-411C-98F8-4FB02CAC77A1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59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2a4bf67a23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g32a4bf67a2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bf67a23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32a4bf67a2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a4bf67a23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g32a4bf67a2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a4bf67a23_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32a4bf67a23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2a4bf67a23_1_2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32a4bf67a23_1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6" name="Google Shape;32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2a4bf67a23_1_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4" name="Google Shape;374;g32a4bf67a23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3" name="Google Shape;41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2a4bf67a23_1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g32a4bf67a2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912BB2A4-054A-FE72-2E13-3964D67F7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2a4bf67a23_1_92:notes">
            <a:extLst>
              <a:ext uri="{FF2B5EF4-FFF2-40B4-BE49-F238E27FC236}">
                <a16:creationId xmlns:a16="http://schemas.microsoft.com/office/drawing/2014/main" id="{35FEA1F0-278A-6785-E602-3FFA03B13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g32a4bf67a23_1_92:notes">
            <a:extLst>
              <a:ext uri="{FF2B5EF4-FFF2-40B4-BE49-F238E27FC236}">
                <a16:creationId xmlns:a16="http://schemas.microsoft.com/office/drawing/2014/main" id="{E44310A6-980C-4C27-D6A2-8D81AA68B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02680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2a4bf67a23_1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g32a4bf67a23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2a4bf67a23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8" name="Google Shape;468;g32a4bf67a2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1" name="Google Shape;4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2a4bf67a23_1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5" name="Google Shape;495;g32a4bf67a23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2a4bf67a23_1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g32a4bf67a23_1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2a4bf67a23_1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g32a4bf67a23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2a4bf67a23_1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3" name="Google Shape;553;g32a4bf67a23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2a4bf67a23_1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g32a4bf67a23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2a4bf67a23_1_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0" name="Google Shape;580;g32a4bf67a23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2a4bf67a23_1_2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4" name="Google Shape;594;g32a4bf67a23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2a4bf67a23_1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8" name="Google Shape;608;g32a4bf67a23_1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2a4bf67a2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g32a4bf67a23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0" name="Google Shape;650;g32a4bf67a23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44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2a4bf67a23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32a4bf67a2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2a4bf67a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32a4bf67a2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g32a4bf67a2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2a4bf67a23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g32a4bf67a23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2a4bf67a23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g32a4bf67a2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a4bf67a23_0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32a4bf67a2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" name="Google Shape;77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3pPr>
            <a:lvl4pPr marL="1828800" lvl="3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4pPr>
            <a:lvl5pPr marL="2286000" lvl="4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image" Target="../media/image17.jp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7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45.png"/><Relationship Id="rId5" Type="http://schemas.openxmlformats.org/officeDocument/2006/relationships/image" Target="../media/image17.jpg"/><Relationship Id="rId10" Type="http://schemas.openxmlformats.org/officeDocument/2006/relationships/image" Target="../media/image44.png"/><Relationship Id="rId4" Type="http://schemas.openxmlformats.org/officeDocument/2006/relationships/image" Target="../media/image1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37.png"/><Relationship Id="rId5" Type="http://schemas.openxmlformats.org/officeDocument/2006/relationships/image" Target="../media/image17.jpg"/><Relationship Id="rId10" Type="http://schemas.openxmlformats.org/officeDocument/2006/relationships/image" Target="../media/image52.png"/><Relationship Id="rId4" Type="http://schemas.openxmlformats.org/officeDocument/2006/relationships/image" Target="../media/image1.png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59.png"/><Relationship Id="rId5" Type="http://schemas.openxmlformats.org/officeDocument/2006/relationships/image" Target="../media/image17.jpg"/><Relationship Id="rId10" Type="http://schemas.openxmlformats.org/officeDocument/2006/relationships/image" Target="../media/image58.png"/><Relationship Id="rId4" Type="http://schemas.openxmlformats.org/officeDocument/2006/relationships/image" Target="../media/image1.png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67.png"/><Relationship Id="rId4" Type="http://schemas.openxmlformats.org/officeDocument/2006/relationships/image" Target="../media/image1.png"/><Relationship Id="rId9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8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.png"/><Relationship Id="rId4" Type="http://schemas.openxmlformats.org/officeDocument/2006/relationships/image" Target="../media/image16.jp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"/>
          <p:cNvPicPr preferRelativeResize="0"/>
          <p:nvPr/>
        </p:nvPicPr>
        <p:blipFill rotWithShape="1">
          <a:blip r:embed="rId3">
            <a:alphaModFix/>
          </a:blip>
          <a:srcRect l="55917" t="-206" r="-69" b="-95"/>
          <a:stretch/>
        </p:blipFill>
        <p:spPr>
          <a:xfrm>
            <a:off x="7826850" y="-22204"/>
            <a:ext cx="4377294" cy="623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22121"/>
            <a:ext cx="9871529" cy="622953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/>
          <p:nvPr/>
        </p:nvSpPr>
        <p:spPr>
          <a:xfrm>
            <a:off x="-203201" y="-104322"/>
            <a:ext cx="12509501" cy="7122886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-206829" y="6207578"/>
            <a:ext cx="12509499" cy="81425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549400" y="1122362"/>
            <a:ext cx="9118600" cy="2419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Calibri"/>
              <a:buNone/>
            </a:pPr>
            <a:r>
              <a:rPr lang="fr-FR" sz="6600" dirty="0">
                <a:solidFill>
                  <a:srgbClr val="FFFFFF"/>
                </a:solidFill>
              </a:rPr>
              <a:t>Rapport d'Activité 2025</a:t>
            </a:r>
            <a:endParaRPr sz="6600" dirty="0">
              <a:solidFill>
                <a:srgbClr val="FFFFFF"/>
              </a:solidFill>
            </a:endParaRPr>
          </a:p>
        </p:txBody>
      </p:sp>
      <p:sp>
        <p:nvSpPr>
          <p:cNvPr id="109" name="Google Shape;109;p1"/>
          <p:cNvSpPr txBox="1">
            <a:spLocks noGrp="1"/>
          </p:cNvSpPr>
          <p:nvPr>
            <p:ph type="subTitle" idx="1"/>
          </p:nvPr>
        </p:nvSpPr>
        <p:spPr>
          <a:xfrm>
            <a:off x="1549400" y="3683948"/>
            <a:ext cx="9118600" cy="1573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fr-FR">
                <a:solidFill>
                  <a:srgbClr val="FFFFFF"/>
                </a:solidFill>
              </a:rPr>
              <a:t>Conseil Administratif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fr-FR">
                <a:solidFill>
                  <a:srgbClr val="FFFFFF"/>
                </a:solidFill>
              </a:rPr>
              <a:t>Homogène – Centre LGTBI+ du Mans</a:t>
            </a:r>
            <a:endParaRPr/>
          </a:p>
        </p:txBody>
      </p:sp>
      <p:pic>
        <p:nvPicPr>
          <p:cNvPr id="111" name="Google Shape;11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9711" y="6267624"/>
            <a:ext cx="642548" cy="63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1835" y="6261304"/>
            <a:ext cx="676740" cy="55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15845" y="6363196"/>
            <a:ext cx="1071477" cy="36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2754" y="6399894"/>
            <a:ext cx="804647" cy="274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"/>
          <p:cNvPicPr preferRelativeResize="0"/>
          <p:nvPr/>
        </p:nvPicPr>
        <p:blipFill rotWithShape="1">
          <a:blip r:embed="rId8">
            <a:alphaModFix/>
          </a:blip>
          <a:srcRect t="-2403" r="44704" b="4219"/>
          <a:stretch/>
        </p:blipFill>
        <p:spPr>
          <a:xfrm>
            <a:off x="834051" y="6364663"/>
            <a:ext cx="788015" cy="36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14007" y="6405062"/>
            <a:ext cx="1157721" cy="3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34056" y="6406862"/>
            <a:ext cx="751739" cy="366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83852" y="6264495"/>
            <a:ext cx="773984" cy="55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523731" y="6270954"/>
            <a:ext cx="652381" cy="541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973" y="6201917"/>
            <a:ext cx="659456" cy="67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 descr="Planning Familial 72 | Cap ou pas cap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53121" y="6271753"/>
            <a:ext cx="549309" cy="545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B37C8DE2-95BA-4F5E-5931-E6A18D44B3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82920" y="6213312"/>
            <a:ext cx="2586253" cy="7031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32a4bf67a23_0_125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2a4bf67a23_0_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2a4bf67a23_0_125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32a4bf67a23_0_125"/>
          <p:cNvSpPr/>
          <p:nvPr/>
        </p:nvSpPr>
        <p:spPr>
          <a:xfrm>
            <a:off x="7124700" y="145975"/>
            <a:ext cx="4533900" cy="631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32a4bf67a23_0_125"/>
          <p:cNvSpPr txBox="1"/>
          <p:nvPr/>
        </p:nvSpPr>
        <p:spPr>
          <a:xfrm>
            <a:off x="7124700" y="285025"/>
            <a:ext cx="4292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Consolider nos partenariats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32a4bf67a23_0_125"/>
          <p:cNvSpPr txBox="1"/>
          <p:nvPr/>
        </p:nvSpPr>
        <p:spPr>
          <a:xfrm>
            <a:off x="7124701" y="2214700"/>
            <a:ext cx="419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32a4bf67a23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0400" y="1932675"/>
            <a:ext cx="1943750" cy="194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2a4bf67a23_0_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84138" y="29027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32a4bf67a23_0_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3913" y="3542213"/>
            <a:ext cx="1800225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32a4bf67a23_1_0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32a4bf67a23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2a4bf67a23_1_0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32a4bf67a23_1_0"/>
          <p:cNvSpPr/>
          <p:nvPr/>
        </p:nvSpPr>
        <p:spPr>
          <a:xfrm>
            <a:off x="7124700" y="145975"/>
            <a:ext cx="4533900" cy="631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g32a4bf67a23_1_0"/>
          <p:cNvSpPr txBox="1"/>
          <p:nvPr/>
        </p:nvSpPr>
        <p:spPr>
          <a:xfrm>
            <a:off x="7245300" y="125255"/>
            <a:ext cx="4292700" cy="1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Poursuivre et renforcer nos missions principales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32a4bf67a23_1_0"/>
          <p:cNvSpPr txBox="1"/>
          <p:nvPr/>
        </p:nvSpPr>
        <p:spPr>
          <a:xfrm>
            <a:off x="7124701" y="2214700"/>
            <a:ext cx="419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g32a4bf67a23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863" y="3015497"/>
            <a:ext cx="1980900" cy="18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32a4bf67a23_1_18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32a4bf67a23_1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2a4bf67a23_1_18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2a4bf67a23_1_18"/>
          <p:cNvSpPr/>
          <p:nvPr/>
        </p:nvSpPr>
        <p:spPr>
          <a:xfrm>
            <a:off x="7124700" y="145975"/>
            <a:ext cx="4533900" cy="631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32a4bf67a23_1_18"/>
          <p:cNvSpPr txBox="1"/>
          <p:nvPr/>
        </p:nvSpPr>
        <p:spPr>
          <a:xfrm>
            <a:off x="7124700" y="285025"/>
            <a:ext cx="4292700" cy="1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dirty="0" err="1">
                <a:latin typeface="Calibri"/>
                <a:ea typeface="Calibri"/>
                <a:cs typeface="Calibri"/>
                <a:sym typeface="Calibri"/>
              </a:rPr>
              <a:t>Dévolopper</a:t>
            </a: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 le projet territorialités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32a4bf67a23_1_18"/>
          <p:cNvSpPr txBox="1"/>
          <p:nvPr/>
        </p:nvSpPr>
        <p:spPr>
          <a:xfrm>
            <a:off x="7124701" y="2214700"/>
            <a:ext cx="419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500" dirty="0">
                <a:latin typeface="Calibri"/>
                <a:ea typeface="Calibri"/>
                <a:cs typeface="Calibri"/>
                <a:sym typeface="Calibri"/>
              </a:rPr>
              <a:t>-Restructuration de l’antenne à Pontvallain (équipe bénévole et le fonctionnement)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500" dirty="0">
                <a:latin typeface="Calibri"/>
                <a:ea typeface="Calibri"/>
                <a:cs typeface="Calibri"/>
                <a:sym typeface="Calibri"/>
              </a:rPr>
              <a:t>-Des accueils trimestriels en dehors du Mans (La Ferté Bernard, Sablé-sur-Sarthe, </a:t>
            </a:r>
            <a:r>
              <a:rPr lang="fr-FR" sz="2500" dirty="0" err="1"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fr-FR" sz="25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2a4bf67a23_1_28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32a4bf67a23_1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2a4bf67a23_1_28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32a4bf67a23_1_28"/>
          <p:cNvSpPr/>
          <p:nvPr/>
        </p:nvSpPr>
        <p:spPr>
          <a:xfrm>
            <a:off x="7124700" y="145975"/>
            <a:ext cx="4533900" cy="631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2a4bf67a23_1_28"/>
          <p:cNvSpPr txBox="1"/>
          <p:nvPr/>
        </p:nvSpPr>
        <p:spPr>
          <a:xfrm>
            <a:off x="7124700" y="285025"/>
            <a:ext cx="4292700" cy="1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Trouver de nouveaux bénévoles 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g32a4bf67a23_1_28"/>
          <p:cNvSpPr txBox="1"/>
          <p:nvPr/>
        </p:nvSpPr>
        <p:spPr>
          <a:xfrm>
            <a:off x="7296301" y="2231175"/>
            <a:ext cx="419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g32a4bf67a23_1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2513" y="2599362"/>
            <a:ext cx="3594876" cy="3627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32a4bf67a23_1_273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32a4bf67a23_1_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2a4bf67a23_1_273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32a4bf67a23_1_273"/>
          <p:cNvSpPr/>
          <p:nvPr/>
        </p:nvSpPr>
        <p:spPr>
          <a:xfrm>
            <a:off x="7124700" y="145975"/>
            <a:ext cx="4533900" cy="631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32a4bf67a23_1_273"/>
          <p:cNvSpPr txBox="1"/>
          <p:nvPr/>
        </p:nvSpPr>
        <p:spPr>
          <a:xfrm>
            <a:off x="7124700" y="285025"/>
            <a:ext cx="4292700" cy="1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>
                <a:latin typeface="Calibri"/>
                <a:ea typeface="Calibri"/>
                <a:cs typeface="Calibri"/>
                <a:sym typeface="Calibri"/>
              </a:rPr>
              <a:t>Modernisation du site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bénévoles + 1 stagiaire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32a4bf67a23_1_273"/>
          <p:cNvSpPr txBox="1"/>
          <p:nvPr/>
        </p:nvSpPr>
        <p:spPr>
          <a:xfrm>
            <a:off x="7296300" y="365975"/>
            <a:ext cx="41907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g32a4bf67a23_1_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2263" y="3250950"/>
            <a:ext cx="5118776" cy="284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ur, sol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C84C9CA6-1783-8538-482E-B533FCC6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7495"/>
            <a:ext cx="12332805" cy="9260273"/>
          </a:xfrm>
          <a:prstGeom prst="rect">
            <a:avLst/>
          </a:prstGeom>
        </p:spPr>
      </p:pic>
      <p:sp>
        <p:nvSpPr>
          <p:cNvPr id="285" name="Google Shape;285;p6"/>
          <p:cNvSpPr/>
          <p:nvPr/>
        </p:nvSpPr>
        <p:spPr>
          <a:xfrm>
            <a:off x="6196314" y="808358"/>
            <a:ext cx="5057172" cy="3839992"/>
          </a:xfrm>
          <a:custGeom>
            <a:avLst/>
            <a:gdLst/>
            <a:ahLst/>
            <a:cxnLst/>
            <a:rect l="l" t="t" r="r" b="b"/>
            <a:pathLst>
              <a:path w="21600" h="19255" extrusionOk="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00" y="21426"/>
                  <a:pt x="0" y="176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"/>
          <p:cNvSpPr txBox="1">
            <a:spLocks noGrp="1"/>
          </p:cNvSpPr>
          <p:nvPr>
            <p:ph type="title"/>
          </p:nvPr>
        </p:nvSpPr>
        <p:spPr>
          <a:xfrm>
            <a:off x="6296626" y="808358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Au local du Mans</a:t>
            </a:r>
            <a:endParaRPr/>
          </a:p>
        </p:txBody>
      </p:sp>
      <p:sp>
        <p:nvSpPr>
          <p:cNvPr id="287" name="Google Shape;287;p6"/>
          <p:cNvSpPr txBox="1">
            <a:spLocks noGrp="1"/>
          </p:cNvSpPr>
          <p:nvPr>
            <p:ph type="body" idx="1"/>
          </p:nvPr>
        </p:nvSpPr>
        <p:spPr>
          <a:xfrm>
            <a:off x="6493397" y="2025570"/>
            <a:ext cx="4629874" cy="196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Accueil convivial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Tous les mercredis de 18h à 21h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Ouvert à toustes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térieur, mur, sol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362721F2-90E8-8BA9-3C23-7C26C8E4E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7495"/>
            <a:ext cx="12332805" cy="9260273"/>
          </a:xfrm>
          <a:prstGeom prst="rect">
            <a:avLst/>
          </a:prstGeom>
        </p:spPr>
      </p:pic>
      <p:sp>
        <p:nvSpPr>
          <p:cNvPr id="293" name="Google Shape;293;p7"/>
          <p:cNvSpPr/>
          <p:nvPr/>
        </p:nvSpPr>
        <p:spPr>
          <a:xfrm>
            <a:off x="6196314" y="808358"/>
            <a:ext cx="5057172" cy="3839992"/>
          </a:xfrm>
          <a:custGeom>
            <a:avLst/>
            <a:gdLst/>
            <a:ahLst/>
            <a:cxnLst/>
            <a:rect l="l" t="t" r="r" b="b"/>
            <a:pathLst>
              <a:path w="21600" h="19255" extrusionOk="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00" y="21426"/>
                  <a:pt x="0" y="176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6296626" y="808358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Au local du Mans</a:t>
            </a: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body" idx="1"/>
          </p:nvPr>
        </p:nvSpPr>
        <p:spPr>
          <a:xfrm>
            <a:off x="6493397" y="2025570"/>
            <a:ext cx="4629874" cy="196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 dirty="0"/>
              <a:t>Accueil convivial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dirty="0"/>
              <a:t>Tous les mercredis de 18h à 21h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dirty="0"/>
              <a:t>Ouvert à </a:t>
            </a:r>
            <a:r>
              <a:rPr lang="fr-FR" sz="2400" dirty="0" err="1"/>
              <a:t>toustes</a:t>
            </a:r>
            <a:endParaRPr sz="2400" dirty="0"/>
          </a:p>
        </p:txBody>
      </p:sp>
      <p:sp>
        <p:nvSpPr>
          <p:cNvPr id="296" name="Google Shape;296;p7"/>
          <p:cNvSpPr/>
          <p:nvPr/>
        </p:nvSpPr>
        <p:spPr>
          <a:xfrm>
            <a:off x="7454096" y="5156190"/>
            <a:ext cx="3738623" cy="9462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Personnes accueillies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6265762" y="5156190"/>
            <a:ext cx="1442977" cy="9462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1283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mur, lit, pièce&#10;&#10;Le contenu généré par l’IA peut être incorrect.">
            <a:extLst>
              <a:ext uri="{FF2B5EF4-FFF2-40B4-BE49-F238E27FC236}">
                <a16:creationId xmlns:a16="http://schemas.microsoft.com/office/drawing/2014/main" id="{56085B02-C971-4817-7229-B37D3C197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8273"/>
            <a:ext cx="12191999" cy="9154546"/>
          </a:xfrm>
          <a:prstGeom prst="rect">
            <a:avLst/>
          </a:prstGeom>
        </p:spPr>
      </p:pic>
      <p:sp>
        <p:nvSpPr>
          <p:cNvPr id="303" name="Google Shape;303;p8"/>
          <p:cNvSpPr/>
          <p:nvPr/>
        </p:nvSpPr>
        <p:spPr>
          <a:xfrm>
            <a:off x="830484" y="823763"/>
            <a:ext cx="5057172" cy="4927518"/>
          </a:xfrm>
          <a:custGeom>
            <a:avLst/>
            <a:gdLst/>
            <a:ahLst/>
            <a:cxnLst/>
            <a:rect l="l" t="t" r="r" b="b"/>
            <a:pathLst>
              <a:path w="21600" h="20427" extrusionOk="0">
                <a:moveTo>
                  <a:pt x="0" y="0"/>
                </a:moveTo>
                <a:lnTo>
                  <a:pt x="21600" y="0"/>
                </a:lnTo>
                <a:lnTo>
                  <a:pt x="21600" y="18042"/>
                </a:lnTo>
                <a:cubicBezTo>
                  <a:pt x="10800" y="18042"/>
                  <a:pt x="10800" y="22722"/>
                  <a:pt x="0" y="189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930796" y="823762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Au local du Mans</a:t>
            </a:r>
            <a:endParaRPr/>
          </a:p>
        </p:txBody>
      </p:sp>
      <p:sp>
        <p:nvSpPr>
          <p:cNvPr id="305" name="Google Shape;305;p8"/>
          <p:cNvSpPr txBox="1">
            <a:spLocks noGrp="1"/>
          </p:cNvSpPr>
          <p:nvPr>
            <p:ph type="body" idx="1"/>
          </p:nvPr>
        </p:nvSpPr>
        <p:spPr>
          <a:xfrm>
            <a:off x="1023394" y="2040973"/>
            <a:ext cx="4734047" cy="415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Cellule Trans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Temps d’accueil et d’écoute hebdomadaires non-mixtes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Accompagnement aux parcours de transition et démarches juridiques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Sensibilisation et mise en place de partenariat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intérieur, mur, lit, pièce&#10;&#10;Le contenu généré par l’IA peut être incorrect.">
            <a:extLst>
              <a:ext uri="{FF2B5EF4-FFF2-40B4-BE49-F238E27FC236}">
                <a16:creationId xmlns:a16="http://schemas.microsoft.com/office/drawing/2014/main" id="{8A3704FB-5C45-998C-45AB-A8659A93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8273"/>
            <a:ext cx="12191999" cy="9154546"/>
          </a:xfrm>
          <a:prstGeom prst="rect">
            <a:avLst/>
          </a:prstGeom>
        </p:spPr>
      </p:pic>
      <p:sp>
        <p:nvSpPr>
          <p:cNvPr id="311" name="Google Shape;311;p9"/>
          <p:cNvSpPr/>
          <p:nvPr/>
        </p:nvSpPr>
        <p:spPr>
          <a:xfrm>
            <a:off x="830484" y="823763"/>
            <a:ext cx="5057172" cy="4927518"/>
          </a:xfrm>
          <a:custGeom>
            <a:avLst/>
            <a:gdLst/>
            <a:ahLst/>
            <a:cxnLst/>
            <a:rect l="l" t="t" r="r" b="b"/>
            <a:pathLst>
              <a:path w="21600" h="20427" extrusionOk="0">
                <a:moveTo>
                  <a:pt x="0" y="0"/>
                </a:moveTo>
                <a:lnTo>
                  <a:pt x="21600" y="0"/>
                </a:lnTo>
                <a:lnTo>
                  <a:pt x="21600" y="18042"/>
                </a:lnTo>
                <a:cubicBezTo>
                  <a:pt x="10800" y="18042"/>
                  <a:pt x="10800" y="22722"/>
                  <a:pt x="0" y="189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930796" y="823762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Au local du Mans</a:t>
            </a:r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1"/>
          </p:nvPr>
        </p:nvSpPr>
        <p:spPr>
          <a:xfrm>
            <a:off x="1023394" y="2040973"/>
            <a:ext cx="4734047" cy="415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Cellule Trans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Temps d’accueil et d’écoute hebdomadaires non-mixtes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Accompagnement aux parcours de transition et démarches juridiques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Sensibilisation et mise en place de partenariat</a:t>
            </a: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7829791" y="499670"/>
            <a:ext cx="3738623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Familles accompagnées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9"/>
          <p:cNvSpPr/>
          <p:nvPr/>
        </p:nvSpPr>
        <p:spPr>
          <a:xfrm>
            <a:off x="6641457" y="499670"/>
            <a:ext cx="1442977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9"/>
          <p:cNvSpPr/>
          <p:nvPr/>
        </p:nvSpPr>
        <p:spPr>
          <a:xfrm>
            <a:off x="7829791" y="1659987"/>
            <a:ext cx="3738623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Personnes accompagnées dans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leur parcours de transition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6641457" y="1659987"/>
            <a:ext cx="1442977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7829791" y="2820304"/>
            <a:ext cx="3738623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Professionnel·le·s de santé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(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dont 2 psy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9"/>
          <p:cNvSpPr/>
          <p:nvPr/>
        </p:nvSpPr>
        <p:spPr>
          <a:xfrm>
            <a:off x="6641457" y="2820304"/>
            <a:ext cx="1442977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/>
          <p:nvPr/>
        </p:nvSpPr>
        <p:spPr>
          <a:xfrm>
            <a:off x="7829791" y="3980621"/>
            <a:ext cx="3738623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Formations des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syndicats d’enseignant.es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9"/>
          <p:cNvSpPr/>
          <p:nvPr/>
        </p:nvSpPr>
        <p:spPr>
          <a:xfrm>
            <a:off x="6641457" y="3980621"/>
            <a:ext cx="1442977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9"/>
          <p:cNvSpPr/>
          <p:nvPr/>
        </p:nvSpPr>
        <p:spPr>
          <a:xfrm>
            <a:off x="7829800" y="5140928"/>
            <a:ext cx="3738600" cy="94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Mémoires étudiants consacrés à la transidentité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9"/>
          <p:cNvSpPr/>
          <p:nvPr/>
        </p:nvSpPr>
        <p:spPr>
          <a:xfrm>
            <a:off x="6641450" y="5140950"/>
            <a:ext cx="1341000" cy="94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lein air, bâtiment, Poubelle, fenêtre&#10;&#10;Le contenu généré par l’IA peut être incorrect.">
            <a:extLst>
              <a:ext uri="{FF2B5EF4-FFF2-40B4-BE49-F238E27FC236}">
                <a16:creationId xmlns:a16="http://schemas.microsoft.com/office/drawing/2014/main" id="{0A5E7E1D-D2EC-33BC-E34E-F43EB3DEC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8383"/>
            <a:ext cx="12192000" cy="9154547"/>
          </a:xfrm>
          <a:prstGeom prst="rect">
            <a:avLst/>
          </a:prstGeom>
        </p:spPr>
      </p:pic>
      <p:sp>
        <p:nvSpPr>
          <p:cNvPr id="328" name="Google Shape;32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0" name="Google Shape;330;p10"/>
          <p:cNvSpPr/>
          <p:nvPr/>
        </p:nvSpPr>
        <p:spPr>
          <a:xfrm>
            <a:off x="830484" y="823763"/>
            <a:ext cx="5057172" cy="4927518"/>
          </a:xfrm>
          <a:custGeom>
            <a:avLst/>
            <a:gdLst/>
            <a:ahLst/>
            <a:cxnLst/>
            <a:rect l="l" t="t" r="r" b="b"/>
            <a:pathLst>
              <a:path w="21600" h="20427" extrusionOk="0">
                <a:moveTo>
                  <a:pt x="0" y="0"/>
                </a:moveTo>
                <a:lnTo>
                  <a:pt x="21600" y="0"/>
                </a:lnTo>
                <a:lnTo>
                  <a:pt x="21600" y="18042"/>
                </a:lnTo>
                <a:cubicBezTo>
                  <a:pt x="10800" y="18042"/>
                  <a:pt x="10800" y="22722"/>
                  <a:pt x="0" y="189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0"/>
          <p:cNvSpPr txBox="1"/>
          <p:nvPr/>
        </p:nvSpPr>
        <p:spPr>
          <a:xfrm>
            <a:off x="930796" y="823762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 local du Mans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0"/>
          <p:cNvSpPr txBox="1"/>
          <p:nvPr/>
        </p:nvSpPr>
        <p:spPr>
          <a:xfrm>
            <a:off x="1099595" y="2040973"/>
            <a:ext cx="4479402" cy="415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Parole Arc-en-ciel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Tous les jeudis de 17h30 à 19h30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Cellule d’écoute créée en 2016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76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mercredi par mois et tous les mardis au Planning Familial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3CD546-24B8-5C7D-BD67-930B9E51F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"/>
          <p:cNvPicPr preferRelativeResize="0"/>
          <p:nvPr/>
        </p:nvPicPr>
        <p:blipFill rotWithShape="1">
          <a:blip r:embed="rId3">
            <a:alphaModFix/>
          </a:blip>
          <a:srcRect l="56120" t="-38" r="-116" b="-37"/>
          <a:stretch/>
        </p:blipFill>
        <p:spPr>
          <a:xfrm>
            <a:off x="7585550" y="656"/>
            <a:ext cx="4700610" cy="692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9" cy="692803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/>
          <p:nvPr/>
        </p:nvSpPr>
        <p:spPr>
          <a:xfrm>
            <a:off x="-342901" y="-155122"/>
            <a:ext cx="12763501" cy="7211786"/>
          </a:xfrm>
          <a:prstGeom prst="rect">
            <a:avLst/>
          </a:prstGeom>
          <a:solidFill>
            <a:srgbClr val="000000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7120400" y="650"/>
            <a:ext cx="4533900" cy="6429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7124700" y="746125"/>
            <a:ext cx="4292600" cy="135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Sommaire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 txBox="1"/>
          <p:nvPr/>
        </p:nvSpPr>
        <p:spPr>
          <a:xfrm>
            <a:off x="7292051" y="1609725"/>
            <a:ext cx="4190608" cy="4364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Présentation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Equipe 2025</a:t>
            </a:r>
            <a:endParaRPr sz="2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Font typeface="Calibri"/>
              <a:buChar char="•"/>
            </a:pPr>
            <a:r>
              <a:rPr lang="fr-FR" sz="2600" dirty="0">
                <a:latin typeface="Calibri"/>
                <a:ea typeface="Calibri"/>
                <a:cs typeface="Calibri"/>
                <a:sym typeface="Calibri"/>
              </a:rPr>
              <a:t>Points sur nos objectifs 2025</a:t>
            </a:r>
            <a:endParaRPr sz="2600" dirty="0"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 local du Mans</a:t>
            </a:r>
            <a:endParaRPr lang="fr-FR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Antenne sud de Pontvallain</a:t>
            </a:r>
            <a:endParaRPr lang="fr-FR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IMS, Rallyes et Forums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 Au Mans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Nos actions en 2025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fr-FR" sz="2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Bilan financier</a:t>
            </a:r>
            <a:endParaRPr sz="2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22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Font typeface="Calibri"/>
              <a:buChar char="•"/>
            </a:pPr>
            <a:r>
              <a:rPr lang="fr-FR" sz="2500" dirty="0">
                <a:latin typeface="Calibri"/>
                <a:ea typeface="Calibri"/>
                <a:cs typeface="Calibri"/>
                <a:sym typeface="Calibri"/>
              </a:rPr>
              <a:t>Nos objectifs 2026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bâtiment, Poubelle, fenêtre&#10;&#10;Le contenu généré par l’IA peut être incorrect.">
            <a:extLst>
              <a:ext uri="{FF2B5EF4-FFF2-40B4-BE49-F238E27FC236}">
                <a16:creationId xmlns:a16="http://schemas.microsoft.com/office/drawing/2014/main" id="{1707A863-B598-FB0F-CD87-36B29E06C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88383"/>
            <a:ext cx="12192000" cy="9154547"/>
          </a:xfrm>
          <a:prstGeom prst="rect">
            <a:avLst/>
          </a:prstGeom>
        </p:spPr>
      </p:pic>
      <p:sp>
        <p:nvSpPr>
          <p:cNvPr id="337" name="Google Shape;33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830484" y="823763"/>
            <a:ext cx="5057172" cy="4927518"/>
          </a:xfrm>
          <a:custGeom>
            <a:avLst/>
            <a:gdLst/>
            <a:ahLst/>
            <a:cxnLst/>
            <a:rect l="l" t="t" r="r" b="b"/>
            <a:pathLst>
              <a:path w="21600" h="20427" extrusionOk="0">
                <a:moveTo>
                  <a:pt x="0" y="0"/>
                </a:moveTo>
                <a:lnTo>
                  <a:pt x="21600" y="0"/>
                </a:lnTo>
                <a:lnTo>
                  <a:pt x="21600" y="18042"/>
                </a:lnTo>
                <a:cubicBezTo>
                  <a:pt x="10800" y="18042"/>
                  <a:pt x="10800" y="22722"/>
                  <a:pt x="0" y="1897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1"/>
          <p:cNvSpPr txBox="1"/>
          <p:nvPr/>
        </p:nvSpPr>
        <p:spPr>
          <a:xfrm>
            <a:off x="930796" y="823762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 local du Mans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 txBox="1"/>
          <p:nvPr/>
        </p:nvSpPr>
        <p:spPr>
          <a:xfrm>
            <a:off x="1099595" y="2040973"/>
            <a:ext cx="4479402" cy="4151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Parole Arc-en-ciel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Tous les jeudis de 17h30 à 19h30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Cellule d’écoute créée en 2016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762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mercredi par mois et tous les mardis au Planning Familial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7764683" y="2130188"/>
            <a:ext cx="3738623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Personnes accueillies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6576349" y="2130188"/>
            <a:ext cx="1442977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8080877" y="3316517"/>
            <a:ext cx="3738623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fr-FR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Demandeur.euses</a:t>
            </a:r>
            <a:r>
              <a:rPr lang="fr-FR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d’asile acceuilli.es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6576349" y="3290505"/>
            <a:ext cx="1832713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/semaine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61CB84-5531-C8FF-6AC5-DCDE9D9BE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2" descr="Une image contenant intérieur, mur, table, maiso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21396" t="8416" b="12980"/>
          <a:stretch/>
        </p:blipFill>
        <p:spPr>
          <a:xfrm>
            <a:off x="0" y="3723"/>
            <a:ext cx="12192000" cy="685055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2"/>
          <p:cNvSpPr/>
          <p:nvPr/>
        </p:nvSpPr>
        <p:spPr>
          <a:xfrm>
            <a:off x="6196314" y="808358"/>
            <a:ext cx="5057172" cy="3839992"/>
          </a:xfrm>
          <a:custGeom>
            <a:avLst/>
            <a:gdLst/>
            <a:ahLst/>
            <a:cxnLst/>
            <a:rect l="l" t="t" r="r" b="b"/>
            <a:pathLst>
              <a:path w="21600" h="19255" extrusionOk="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00" y="21426"/>
                  <a:pt x="0" y="176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2"/>
          <p:cNvSpPr txBox="1">
            <a:spLocks noGrp="1"/>
          </p:cNvSpPr>
          <p:nvPr>
            <p:ph type="title"/>
          </p:nvPr>
        </p:nvSpPr>
        <p:spPr>
          <a:xfrm>
            <a:off x="6339261" y="1016977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/>
              <a:t>Antenne sud de Pontvallain</a:t>
            </a:r>
            <a:endParaRPr/>
          </a:p>
        </p:txBody>
      </p:sp>
      <p:sp>
        <p:nvSpPr>
          <p:cNvPr id="353" name="Google Shape;353;p12"/>
          <p:cNvSpPr txBox="1">
            <a:spLocks noGrp="1"/>
          </p:cNvSpPr>
          <p:nvPr>
            <p:ph type="body" idx="1"/>
          </p:nvPr>
        </p:nvSpPr>
        <p:spPr>
          <a:xfrm>
            <a:off x="6493397" y="2442808"/>
            <a:ext cx="4629874" cy="196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Accueil convivial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Tous les vendredis de 18h à 21h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Ouvert à toustes</a:t>
            </a: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3" descr="Une image contenant intérieur, mur, table, maiso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21396" t="8416" b="12980"/>
          <a:stretch/>
        </p:blipFill>
        <p:spPr>
          <a:xfrm>
            <a:off x="0" y="3723"/>
            <a:ext cx="12192000" cy="685055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3"/>
          <p:cNvSpPr/>
          <p:nvPr/>
        </p:nvSpPr>
        <p:spPr>
          <a:xfrm>
            <a:off x="6196314" y="808358"/>
            <a:ext cx="5057172" cy="3839992"/>
          </a:xfrm>
          <a:custGeom>
            <a:avLst/>
            <a:gdLst/>
            <a:ahLst/>
            <a:cxnLst/>
            <a:rect l="l" t="t" r="r" b="b"/>
            <a:pathLst>
              <a:path w="21600" h="19255" extrusionOk="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00" y="21426"/>
                  <a:pt x="0" y="176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6339261" y="1016977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/>
              <a:t>Antenne sud de Pontvallain</a:t>
            </a:r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6493397" y="2442808"/>
            <a:ext cx="4629874" cy="196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Accueil convivial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Tous les vendredis de 18h à 21h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Ouvert à toustes</a:t>
            </a: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7454096" y="5156190"/>
            <a:ext cx="3738623" cy="9462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Personnes accueillies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3"/>
          <p:cNvSpPr/>
          <p:nvPr/>
        </p:nvSpPr>
        <p:spPr>
          <a:xfrm>
            <a:off x="6265762" y="5156190"/>
            <a:ext cx="1442977" cy="94623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fr-FR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14" descr="Une image contenant intérieur, mur, meubles, décoration d’intérieur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6035" t="9109" r="7459" b="4385"/>
          <a:stretch/>
        </p:blipFill>
        <p:spPr>
          <a:xfrm>
            <a:off x="0" y="3723"/>
            <a:ext cx="12192000" cy="6850554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4"/>
          <p:cNvSpPr/>
          <p:nvPr/>
        </p:nvSpPr>
        <p:spPr>
          <a:xfrm>
            <a:off x="6196314" y="808358"/>
            <a:ext cx="5057172" cy="5277482"/>
          </a:xfrm>
          <a:custGeom>
            <a:avLst/>
            <a:gdLst/>
            <a:ahLst/>
            <a:cxnLst/>
            <a:rect l="l" t="t" r="r" b="b"/>
            <a:pathLst>
              <a:path w="21600" h="19255" extrusionOk="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00" y="21426"/>
                  <a:pt x="0" y="176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4"/>
          <p:cNvSpPr txBox="1">
            <a:spLocks noGrp="1"/>
          </p:cNvSpPr>
          <p:nvPr>
            <p:ph type="title"/>
          </p:nvPr>
        </p:nvSpPr>
        <p:spPr>
          <a:xfrm>
            <a:off x="6339261" y="1016977"/>
            <a:ext cx="4734047" cy="1217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/>
              <a:t>Antenne sud de Pontvallain</a:t>
            </a:r>
            <a:endParaRPr/>
          </a:p>
        </p:txBody>
      </p:sp>
      <p:sp>
        <p:nvSpPr>
          <p:cNvPr id="371" name="Google Shape;371;p14"/>
          <p:cNvSpPr txBox="1">
            <a:spLocks noGrp="1"/>
          </p:cNvSpPr>
          <p:nvPr>
            <p:ph type="body" idx="1"/>
          </p:nvPr>
        </p:nvSpPr>
        <p:spPr>
          <a:xfrm>
            <a:off x="6493397" y="2442808"/>
            <a:ext cx="4629874" cy="360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Atelier jeux de société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Un samedi par mois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fr-FR" sz="2400"/>
              <a:t>Un atelier d’écriture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Accueil Trans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Temps d’accueil convivial et d’écoute mensuels non-mixtes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g32a4bf67a23_1_57" descr="Une image contenant intérieur, mur, meubles, décoration d’intérieur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6038" t="9108" r="7456" b="4385"/>
          <a:stretch/>
        </p:blipFill>
        <p:spPr>
          <a:xfrm>
            <a:off x="0" y="3723"/>
            <a:ext cx="12192000" cy="685055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32a4bf67a23_1_57"/>
          <p:cNvSpPr/>
          <p:nvPr/>
        </p:nvSpPr>
        <p:spPr>
          <a:xfrm>
            <a:off x="6196314" y="808358"/>
            <a:ext cx="5057154" cy="5277459"/>
          </a:xfrm>
          <a:custGeom>
            <a:avLst/>
            <a:gdLst/>
            <a:ahLst/>
            <a:cxnLst/>
            <a:rect l="l" t="t" r="r" b="b"/>
            <a:pathLst>
              <a:path w="21600" h="19255" extrusionOk="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800" y="21426"/>
                  <a:pt x="0" y="176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32a4bf67a23_1_57"/>
          <p:cNvSpPr txBox="1">
            <a:spLocks noGrp="1"/>
          </p:cNvSpPr>
          <p:nvPr>
            <p:ph type="title"/>
          </p:nvPr>
        </p:nvSpPr>
        <p:spPr>
          <a:xfrm>
            <a:off x="6339261" y="1016977"/>
            <a:ext cx="4734000" cy="12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/>
              <a:t>Antenne sud de Pontvallain</a:t>
            </a:r>
            <a:endParaRPr/>
          </a:p>
        </p:txBody>
      </p:sp>
      <p:sp>
        <p:nvSpPr>
          <p:cNvPr id="379" name="Google Shape;379;g32a4bf67a23_1_57"/>
          <p:cNvSpPr txBox="1">
            <a:spLocks noGrp="1"/>
          </p:cNvSpPr>
          <p:nvPr>
            <p:ph type="body" idx="1"/>
          </p:nvPr>
        </p:nvSpPr>
        <p:spPr>
          <a:xfrm>
            <a:off x="6493397" y="2442808"/>
            <a:ext cx="4629900" cy="3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Des partenariats avec les autres associations du village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Une participation à la vie du village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/>
              <a:t>Repas d'Halloween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fr-FR" sz="2400"/>
              <a:t>Soirée cinéma de Noël</a:t>
            </a:r>
            <a:endParaRPr sz="2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fr-FR" sz="2400"/>
              <a:t>Salon du bien-être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16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b="79161"/>
          <a:stretch/>
        </p:blipFill>
        <p:spPr>
          <a:xfrm>
            <a:off x="9167149" y="0"/>
            <a:ext cx="3024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33352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IMS, Rallyes et Forums</a:t>
            </a:r>
            <a:endParaRPr/>
          </a:p>
        </p:txBody>
      </p:sp>
      <p:pic>
        <p:nvPicPr>
          <p:cNvPr id="386" name="Google Shape;386;p16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149" y="972272"/>
            <a:ext cx="3024851" cy="489854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6"/>
          <p:cNvSpPr txBox="1"/>
          <p:nvPr/>
        </p:nvSpPr>
        <p:spPr>
          <a:xfrm>
            <a:off x="544010" y="1690688"/>
            <a:ext cx="8171727" cy="516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Interventions en Milieu Scolaire (IMS)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Dans le cadre d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 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programme EVARS (Espaces vie affective, relationnelle et sexuelle):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Collèges			Centres d’apprentissages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Lycées			Jeunes en service civique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Maisons de quartiers 	Jeunes en insertion Mission Locale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la demande des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Enseignant·e·s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Educateur·ice·s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Encadrant·e·s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Infirmier·e·s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scolaires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Jeunes directement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 rallyes et forums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Organisés en partenariat avec le collectif Tout </a:t>
            </a:r>
            <a:r>
              <a:rPr lang="fr-FR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SEXplique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7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b="79161"/>
          <a:stretch/>
        </p:blipFill>
        <p:spPr>
          <a:xfrm>
            <a:off x="9167149" y="0"/>
            <a:ext cx="3024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33352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IMS, Rallyes et Forums</a:t>
            </a:r>
            <a:endParaRPr dirty="0"/>
          </a:p>
        </p:txBody>
      </p:sp>
      <p:pic>
        <p:nvPicPr>
          <p:cNvPr id="394" name="Google Shape;394;p17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149" y="972272"/>
            <a:ext cx="3024851" cy="489854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7"/>
          <p:cNvSpPr/>
          <p:nvPr/>
        </p:nvSpPr>
        <p:spPr>
          <a:xfrm>
            <a:off x="1585732" y="1792305"/>
            <a:ext cx="2675680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Elèves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sensibilisé·e·s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7"/>
          <p:cNvSpPr/>
          <p:nvPr/>
        </p:nvSpPr>
        <p:spPr>
          <a:xfrm>
            <a:off x="763929" y="1792305"/>
            <a:ext cx="1076445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3384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17"/>
          <p:cNvSpPr/>
          <p:nvPr/>
        </p:nvSpPr>
        <p:spPr>
          <a:xfrm>
            <a:off x="5650375" y="1796495"/>
            <a:ext cx="2675680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Classes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sensibilisées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17"/>
          <p:cNvSpPr/>
          <p:nvPr/>
        </p:nvSpPr>
        <p:spPr>
          <a:xfrm>
            <a:off x="4828572" y="1796495"/>
            <a:ext cx="1076445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17"/>
          <p:cNvSpPr/>
          <p:nvPr/>
        </p:nvSpPr>
        <p:spPr>
          <a:xfrm>
            <a:off x="1585732" y="2993834"/>
            <a:ext cx="2675680" cy="11311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Journées « stands 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en établissements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scolaires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7"/>
          <p:cNvSpPr/>
          <p:nvPr/>
        </p:nvSpPr>
        <p:spPr>
          <a:xfrm>
            <a:off x="763929" y="2993833"/>
            <a:ext cx="1076445" cy="11311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7"/>
          <p:cNvSpPr/>
          <p:nvPr/>
        </p:nvSpPr>
        <p:spPr>
          <a:xfrm>
            <a:off x="5650375" y="2998023"/>
            <a:ext cx="2675680" cy="11269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Forums auprès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des apprenti·e·s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en CFA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7"/>
          <p:cNvSpPr/>
          <p:nvPr/>
        </p:nvSpPr>
        <p:spPr>
          <a:xfrm>
            <a:off x="4828572" y="2998023"/>
            <a:ext cx="1076445" cy="112691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7"/>
          <p:cNvSpPr/>
          <p:nvPr/>
        </p:nvSpPr>
        <p:spPr>
          <a:xfrm>
            <a:off x="1585732" y="4444402"/>
            <a:ext cx="6740323" cy="6462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7"/>
          <p:cNvSpPr/>
          <p:nvPr/>
        </p:nvSpPr>
        <p:spPr>
          <a:xfrm>
            <a:off x="1585733" y="4444402"/>
            <a:ext cx="6740322" cy="6462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Théâtres forums avec nos partenaires CPAM et CPVD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17"/>
          <p:cNvSpPr/>
          <p:nvPr/>
        </p:nvSpPr>
        <p:spPr>
          <a:xfrm>
            <a:off x="763929" y="4444403"/>
            <a:ext cx="1076445" cy="6462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7"/>
          <p:cNvSpPr/>
          <p:nvPr/>
        </p:nvSpPr>
        <p:spPr>
          <a:xfrm>
            <a:off x="1585732" y="5450087"/>
            <a:ext cx="2675680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Bénévoles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7"/>
          <p:cNvSpPr/>
          <p:nvPr/>
        </p:nvSpPr>
        <p:spPr>
          <a:xfrm>
            <a:off x="763929" y="5450087"/>
            <a:ext cx="1076445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7"/>
          <p:cNvSpPr/>
          <p:nvPr/>
        </p:nvSpPr>
        <p:spPr>
          <a:xfrm>
            <a:off x="5650375" y="5454277"/>
            <a:ext cx="2675680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Heures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de bénévolat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7"/>
          <p:cNvSpPr/>
          <p:nvPr/>
        </p:nvSpPr>
        <p:spPr>
          <a:xfrm>
            <a:off x="4828572" y="5454277"/>
            <a:ext cx="1076445" cy="8820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7"/>
          <p:cNvSpPr txBox="1"/>
          <p:nvPr/>
        </p:nvSpPr>
        <p:spPr>
          <a:xfrm>
            <a:off x="1137825" y="5223675"/>
            <a:ext cx="595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8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b="79161"/>
          <a:stretch/>
        </p:blipFill>
        <p:spPr>
          <a:xfrm>
            <a:off x="9167149" y="0"/>
            <a:ext cx="3024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33352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IMS, Rallyes et Forums</a:t>
            </a:r>
            <a:endParaRPr/>
          </a:p>
        </p:txBody>
      </p:sp>
      <p:pic>
        <p:nvPicPr>
          <p:cNvPr id="417" name="Google Shape;417;p18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149" y="972272"/>
            <a:ext cx="3024851" cy="489854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8"/>
          <p:cNvSpPr/>
          <p:nvPr/>
        </p:nvSpPr>
        <p:spPr>
          <a:xfrm>
            <a:off x="1956121" y="1792302"/>
            <a:ext cx="5752618" cy="9322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18"/>
          <p:cNvSpPr/>
          <p:nvPr/>
        </p:nvSpPr>
        <p:spPr>
          <a:xfrm>
            <a:off x="1956121" y="1792303"/>
            <a:ext cx="5752617" cy="9322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Emission de radio avec 1 classe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du collège et centre social de Champagné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8"/>
          <p:cNvSpPr/>
          <p:nvPr/>
        </p:nvSpPr>
        <p:spPr>
          <a:xfrm>
            <a:off x="1203767" y="1792305"/>
            <a:ext cx="1076445" cy="932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18" descr="Une image contenant intérieur, habits, mur, personn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0189" y="3102536"/>
            <a:ext cx="2512020" cy="3390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0853" y="3102536"/>
            <a:ext cx="4521657" cy="3390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32a4bf67a23_1_75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b="79161"/>
          <a:stretch/>
        </p:blipFill>
        <p:spPr>
          <a:xfrm>
            <a:off x="9167149" y="0"/>
            <a:ext cx="3024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2a4bf67a23_1_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333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IMS, Rallyes et Forums</a:t>
            </a:r>
            <a:endParaRPr/>
          </a:p>
        </p:txBody>
      </p:sp>
      <p:pic>
        <p:nvPicPr>
          <p:cNvPr id="429" name="Google Shape;429;g32a4bf67a23_1_75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149" y="972272"/>
            <a:ext cx="3024851" cy="489854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2a4bf67a23_1_75"/>
          <p:cNvSpPr/>
          <p:nvPr/>
        </p:nvSpPr>
        <p:spPr>
          <a:xfrm>
            <a:off x="1956121" y="1792302"/>
            <a:ext cx="5752500" cy="93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32a4bf67a23_1_75"/>
          <p:cNvSpPr/>
          <p:nvPr/>
        </p:nvSpPr>
        <p:spPr>
          <a:xfrm>
            <a:off x="3036649" y="1639900"/>
            <a:ext cx="4671900" cy="93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Ciné-échanges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32a4bf67a23_1_75"/>
          <p:cNvSpPr/>
          <p:nvPr/>
        </p:nvSpPr>
        <p:spPr>
          <a:xfrm>
            <a:off x="2423717" y="1639905"/>
            <a:ext cx="1076400" cy="9321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fr-FR"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g32a4bf67a23_1_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3150" y="2724390"/>
            <a:ext cx="16002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2a4bf67a23_1_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3925" y="2724400"/>
            <a:ext cx="1940749" cy="263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2a4bf67a23_1_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30875" y="3043362"/>
            <a:ext cx="3545525" cy="199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21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b="79161"/>
          <a:stretch/>
        </p:blipFill>
        <p:spPr>
          <a:xfrm>
            <a:off x="9167149" y="0"/>
            <a:ext cx="30248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7333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IMS, Rallyes et Forums</a:t>
            </a:r>
            <a:endParaRPr/>
          </a:p>
        </p:txBody>
      </p:sp>
      <p:pic>
        <p:nvPicPr>
          <p:cNvPr id="442" name="Google Shape;442;p21" descr="Une image contenant texte, Graphique, Police, graphisme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7149" y="972272"/>
            <a:ext cx="3024851" cy="489854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1"/>
          <p:cNvSpPr txBox="1"/>
          <p:nvPr/>
        </p:nvSpPr>
        <p:spPr>
          <a:xfrm>
            <a:off x="838200" y="1932972"/>
            <a:ext cx="7507200" cy="3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Prévisions pour 2026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Arial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 classes jusqu’en juin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Arial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émission radio avec 1 classe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Arial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 jeunes en service civique (3 groupes)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Arial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journées forum en CFA, IUT BTP et lycée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Arial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théâtre forum avec le COREVIH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Arial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journées stand en lycées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Arial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journée stand avec l’UNSS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54939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0784"/>
              <a:buFont typeface="Calibri"/>
              <a:buChar char="●"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journées forum expo 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title"/>
          </p:nvPr>
        </p:nvSpPr>
        <p:spPr>
          <a:xfrm>
            <a:off x="613457" y="1221651"/>
            <a:ext cx="1086091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Présentation</a:t>
            </a:r>
            <a:endParaRPr/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1"/>
          </p:nvPr>
        </p:nvSpPr>
        <p:spPr>
          <a:xfrm>
            <a:off x="4190034" y="462987"/>
            <a:ext cx="7568878" cy="296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Homogène est une association LGBTI+ (Lesbienne, Gay, Bi, Trans, Intersexe) ouverte à toustes.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Elle a pour objet la prévention des discriminations. Elle œuvre pour l’égalité des droits et la valorisation de l’apport des personnes LGBTI+ dans tous les aspects de la société.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Homogène ouvre des espaces d’accueil, d’écoute, de convivialité, de solidarité et de prévention des risques.​ ​</a:t>
            </a:r>
            <a:endParaRPr/>
          </a:p>
        </p:txBody>
      </p:sp>
      <p:pic>
        <p:nvPicPr>
          <p:cNvPr id="141" name="Google Shape;141;p3" descr="Une image contenant intérieur, mur, meubles, décoration d’intérieur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6840" t="9142" b="3263"/>
          <a:stretch/>
        </p:blipFill>
        <p:spPr>
          <a:xfrm>
            <a:off x="6096000" y="3633620"/>
            <a:ext cx="6096000" cy="32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intérieur, mur, sol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07B31C39-BF41-EC52-9D3D-857331393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30" y="3395654"/>
            <a:ext cx="4606183" cy="345862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44514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Home au Mans</a:t>
            </a:r>
            <a:endParaRPr/>
          </a:p>
        </p:txBody>
      </p:sp>
      <p:sp>
        <p:nvSpPr>
          <p:cNvPr id="449" name="Google Shape;449;p22"/>
          <p:cNvSpPr txBox="1">
            <a:spLocks noGrp="1"/>
          </p:cNvSpPr>
          <p:nvPr>
            <p:ph type="body" idx="1"/>
          </p:nvPr>
        </p:nvSpPr>
        <p:spPr>
          <a:xfrm>
            <a:off x="555585" y="1825624"/>
            <a:ext cx="4868119" cy="477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dirty="0"/>
              <a:t>Continuation et élargissement d’un parcours résidentiel sécurisé et stabilisé pour les personnes de 18 à 25 ans victimes de haine anti-LGBTI+ mises à la rue par leur famille et entourage.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 dirty="0"/>
              <a:t>Objectif 2026</a:t>
            </a:r>
            <a:endParaRPr dirty="0"/>
          </a:p>
          <a:p>
            <a:pPr marL="228600" lvl="0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dirty="0"/>
              <a:t>Trouver un ou des partenaires pour le financement</a:t>
            </a:r>
            <a:endParaRPr dirty="0"/>
          </a:p>
        </p:txBody>
      </p:sp>
      <p:pic>
        <p:nvPicPr>
          <p:cNvPr id="450" name="Google Shape;450;p22"/>
          <p:cNvPicPr preferRelativeResize="0"/>
          <p:nvPr/>
        </p:nvPicPr>
        <p:blipFill rotWithShape="1">
          <a:blip r:embed="rId3">
            <a:alphaModFix/>
          </a:blip>
          <a:srcRect l="5711" t="13836" r="8336" b="19825"/>
          <a:stretch/>
        </p:blipFill>
        <p:spPr>
          <a:xfrm>
            <a:off x="5908431" y="0"/>
            <a:ext cx="628356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2"/>
          <p:cNvSpPr/>
          <p:nvPr/>
        </p:nvSpPr>
        <p:spPr>
          <a:xfrm>
            <a:off x="1653252" y="3947414"/>
            <a:ext cx="3254416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Personnes accueillies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2"/>
          <p:cNvSpPr/>
          <p:nvPr/>
        </p:nvSpPr>
        <p:spPr>
          <a:xfrm>
            <a:off x="964557" y="3947414"/>
            <a:ext cx="943337" cy="8545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>
          <a:extLst>
            <a:ext uri="{FF2B5EF4-FFF2-40B4-BE49-F238E27FC236}">
              <a16:creationId xmlns:a16="http://schemas.microsoft.com/office/drawing/2014/main" id="{49B8EF56-C280-55E2-E500-23E94B9FF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2a4bf67a23_1_92">
            <a:extLst>
              <a:ext uri="{FF2B5EF4-FFF2-40B4-BE49-F238E27FC236}">
                <a16:creationId xmlns:a16="http://schemas.microsoft.com/office/drawing/2014/main" id="{C40A4584-7ED2-E3C8-79C7-2C0C23BB98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458" name="Google Shape;458;g32a4bf67a23_1_92">
            <a:extLst>
              <a:ext uri="{FF2B5EF4-FFF2-40B4-BE49-F238E27FC236}">
                <a16:creationId xmlns:a16="http://schemas.microsoft.com/office/drawing/2014/main" id="{CFECCBA9-DF66-7A78-CBA8-85180EF044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0560" y="2301239"/>
            <a:ext cx="6858000" cy="3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 dirty="0"/>
              <a:t>Janvier 2024</a:t>
            </a: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dirty="0"/>
              <a:t>&gt; Lieu : Lycées Roussel et Touchard Washington au Mans, lycée Malraux à Allonnes, lycée E. de Constant à la Flèche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400" dirty="0"/>
              <a:t>Evènement : Escape Game avec la CPAM « Sortez Amélie de là »</a:t>
            </a:r>
          </a:p>
          <a:p>
            <a:pPr indent="-457200">
              <a:spcBef>
                <a:spcPts val="500"/>
              </a:spcBef>
              <a:buSzPts val="2400"/>
              <a:buFont typeface="Wingdings" panose="05000000000000000000" pitchFamily="2" charset="2"/>
              <a:buChar char="Ø"/>
            </a:pPr>
            <a:endParaRPr lang="fr-FR" dirty="0"/>
          </a:p>
          <a:p>
            <a:pPr indent="-457200">
              <a:spcBef>
                <a:spcPts val="500"/>
              </a:spcBef>
              <a:buSzPts val="2400"/>
            </a:pPr>
            <a:r>
              <a:rPr lang="fr-FR" sz="2400" u="sng" dirty="0"/>
              <a:t>30 janvier</a:t>
            </a:r>
          </a:p>
          <a:p>
            <a:pPr lvl="1" indent="-457200">
              <a:buSzPts val="2400"/>
            </a:pPr>
            <a:r>
              <a:rPr lang="fr-FR" sz="2400" dirty="0"/>
              <a:t>Lieu : IFSI Croix Rouge au Mans</a:t>
            </a:r>
          </a:p>
          <a:p>
            <a:pPr lvl="1" indent="-457200">
              <a:buSzPts val="2400"/>
            </a:pPr>
            <a:r>
              <a:rPr lang="fr-FR" sz="2400" dirty="0"/>
              <a:t>Intervention auprès de 180 étudiants avec le collectif </a:t>
            </a:r>
            <a:r>
              <a:rPr lang="fr-FR" sz="2400" dirty="0" err="1"/>
              <a:t>ToutSEXplique</a:t>
            </a:r>
            <a:r>
              <a:rPr lang="fr-FR" sz="2400" dirty="0"/>
              <a:t> </a:t>
            </a:r>
            <a:endParaRPr sz="2400"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685800" lvl="1" indent="-76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pic>
        <p:nvPicPr>
          <p:cNvPr id="459" name="Google Shape;459;g32a4bf67a23_1_92" descr="Drapeau gay, lesbien, trans, aro… Couleurs et signification">
            <a:extLst>
              <a:ext uri="{FF2B5EF4-FFF2-40B4-BE49-F238E27FC236}">
                <a16:creationId xmlns:a16="http://schemas.microsoft.com/office/drawing/2014/main" id="{B898D7AA-ED3F-D488-5F96-A83CCCFA30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2a4bf67a23_1_92" descr="Une image contenant Caractère coloré, Graphique, capture d’écran, graphisme&#10;&#10;Description générée automatiquement">
            <a:extLst>
              <a:ext uri="{FF2B5EF4-FFF2-40B4-BE49-F238E27FC236}">
                <a16:creationId xmlns:a16="http://schemas.microsoft.com/office/drawing/2014/main" id="{7BA28A92-2A09-F477-7E9D-05FC8F8D32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2a4bf67a23_1_92" descr="Une image contenant bleu, capture d’écran, Caractère coloré, Bleu électrique&#10;&#10;Description générée automatiquement">
            <a:extLst>
              <a:ext uri="{FF2B5EF4-FFF2-40B4-BE49-F238E27FC236}">
                <a16:creationId xmlns:a16="http://schemas.microsoft.com/office/drawing/2014/main" id="{06345DEE-3E13-E6B7-F016-9F69B7CF08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2a4bf67a23_1_92" descr="Une image contenant violet, Lilas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B817A083-10CA-85B4-CF9C-DD0AA7152DA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2a4bf67a23_1_92" descr="Une image contenant orange, Caractère coloré, Lilas, Magenta&#10;&#10;Description générée automatiquement">
            <a:extLst>
              <a:ext uri="{FF2B5EF4-FFF2-40B4-BE49-F238E27FC236}">
                <a16:creationId xmlns:a16="http://schemas.microsoft.com/office/drawing/2014/main" id="{D94A9579-D30A-FAF2-CFD7-91C0EB8882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2a4bf67a23_1_92" descr="Une image contenant capture d’écran, Caractère coloré, conception&#10;&#10;Description générée automatiquement">
            <a:extLst>
              <a:ext uri="{FF2B5EF4-FFF2-40B4-BE49-F238E27FC236}">
                <a16:creationId xmlns:a16="http://schemas.microsoft.com/office/drawing/2014/main" id="{F1685428-6434-93AE-3ECA-3E57ED365C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habits, personne, Visage humain, intérieur&#10;&#10;Le contenu généré par l’IA peut être incorrect.">
            <a:extLst>
              <a:ext uri="{FF2B5EF4-FFF2-40B4-BE49-F238E27FC236}">
                <a16:creationId xmlns:a16="http://schemas.microsoft.com/office/drawing/2014/main" id="{06E6A260-7E57-A91B-DA92-022BF2D553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1560" y="1647821"/>
            <a:ext cx="3653388" cy="31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61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2a4bf67a23_1_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458" name="Google Shape;458;g32a4bf67a23_1_92"/>
          <p:cNvSpPr txBox="1">
            <a:spLocks noGrp="1"/>
          </p:cNvSpPr>
          <p:nvPr>
            <p:ph type="body" idx="1"/>
          </p:nvPr>
        </p:nvSpPr>
        <p:spPr>
          <a:xfrm>
            <a:off x="670560" y="2301239"/>
            <a:ext cx="6858000" cy="3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 dirty="0"/>
              <a:t>Février 2025</a:t>
            </a:r>
            <a:endParaRPr dirty="0"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u="sng" dirty="0"/>
              <a:t>12 février</a:t>
            </a: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dirty="0"/>
              <a:t>&gt; Lieu : Salle des concerts du Mans</a:t>
            </a:r>
            <a:endParaRPr dirty="0"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Wingdings" panose="05000000000000000000" pitchFamily="2" charset="2"/>
              <a:buChar char="Ø"/>
            </a:pPr>
            <a:r>
              <a:rPr lang="fr-FR" sz="2400" dirty="0"/>
              <a:t>Evènement : Congrès des Solidarités</a:t>
            </a:r>
          </a:p>
          <a:p>
            <a:pPr marL="800100" lvl="1" indent="-342900">
              <a:buSzPts val="2400"/>
            </a:pPr>
            <a:r>
              <a:rPr lang="fr-FR" sz="2400" dirty="0"/>
              <a:t> </a:t>
            </a:r>
            <a:r>
              <a:rPr lang="fr-FR" sz="2400" u="sng" dirty="0"/>
              <a:t>14 février </a:t>
            </a:r>
            <a:endParaRPr lang="fr-FR" sz="2400" dirty="0"/>
          </a:p>
          <a:p>
            <a:pPr marL="800100" lvl="1" indent="-342900">
              <a:buSzPts val="2400"/>
              <a:buFont typeface="Wingdings" panose="05000000000000000000" pitchFamily="2" charset="2"/>
              <a:buChar char="Ø"/>
            </a:pPr>
            <a:r>
              <a:rPr lang="fr-FR" sz="2400" dirty="0"/>
              <a:t>Lieu : ancien local (Place des Comtes du Maine)</a:t>
            </a:r>
          </a:p>
          <a:p>
            <a:pPr marL="800100" lvl="1" indent="-342900">
              <a:buSzPts val="2400"/>
              <a:buFont typeface="Wingdings" panose="05000000000000000000" pitchFamily="2" charset="2"/>
              <a:buChar char="Ø"/>
            </a:pPr>
            <a:r>
              <a:rPr lang="fr-FR" sz="2400" dirty="0"/>
              <a:t>Evènement : Portes ouvertes </a:t>
            </a:r>
          </a:p>
          <a:p>
            <a:pPr marL="800100" lvl="1" indent="-342900">
              <a:buSzPts val="2400"/>
            </a:pPr>
            <a:r>
              <a:rPr lang="fr-FR" sz="2200" u="sng" dirty="0"/>
              <a:t>27 février </a:t>
            </a:r>
            <a:endParaRPr lang="fr-FR" sz="2200" dirty="0"/>
          </a:p>
          <a:p>
            <a:pPr marL="800100" lvl="1" indent="-342900">
              <a:buSzPts val="2400"/>
              <a:buFont typeface="Wingdings" panose="05000000000000000000" pitchFamily="2" charset="2"/>
              <a:buChar char="Ø"/>
            </a:pPr>
            <a:r>
              <a:rPr lang="fr-FR" sz="2200" dirty="0"/>
              <a:t>Lieu : Plongeoir au Mans</a:t>
            </a:r>
          </a:p>
          <a:p>
            <a:pPr marL="800100" lvl="1" indent="-342900">
              <a:buSzPts val="2400"/>
              <a:buFont typeface="Wingdings" panose="05000000000000000000" pitchFamily="2" charset="2"/>
              <a:buChar char="Ø"/>
            </a:pPr>
            <a:r>
              <a:rPr lang="fr-FR" sz="2200" dirty="0"/>
              <a:t>Evènement : rencontre du public et stand lors du spectacle SILEX</a:t>
            </a:r>
          </a:p>
          <a:p>
            <a:pPr marL="800100" lvl="1" indent="-342900">
              <a:buSzPts val="2400"/>
              <a:buFont typeface="Wingdings" panose="05000000000000000000" pitchFamily="2" charset="2"/>
              <a:buChar char="Ø"/>
            </a:pP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685800" lvl="1" indent="-76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/>
          </a:p>
        </p:txBody>
      </p:sp>
      <p:pic>
        <p:nvPicPr>
          <p:cNvPr id="459" name="Google Shape;459;g32a4bf67a23_1_92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32a4bf67a23_1_92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32a4bf67a23_1_92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2a4bf67a23_1_92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2a4bf67a23_1_92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32a4bf67a23_1_92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habits, Visage humain, femme, personne&#10;&#10;Le contenu généré par l’IA peut être incorrect.">
            <a:extLst>
              <a:ext uri="{FF2B5EF4-FFF2-40B4-BE49-F238E27FC236}">
                <a16:creationId xmlns:a16="http://schemas.microsoft.com/office/drawing/2014/main" id="{DE1A0E03-FA12-36B3-3FBE-015F5DB3A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1300" y="470368"/>
            <a:ext cx="2289694" cy="1975264"/>
          </a:xfrm>
          <a:prstGeom prst="rect">
            <a:avLst/>
          </a:prstGeom>
        </p:spPr>
      </p:pic>
      <p:pic>
        <p:nvPicPr>
          <p:cNvPr id="7" name="Image 6" descr="Une image contenant plein air, tente, personne, roue&#10;&#10;Le contenu généré par l’IA peut être incorrect.">
            <a:extLst>
              <a:ext uri="{FF2B5EF4-FFF2-40B4-BE49-F238E27FC236}">
                <a16:creationId xmlns:a16="http://schemas.microsoft.com/office/drawing/2014/main" id="{FE9517B9-FBB5-E48D-3E02-BB08798313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3707" y="2550875"/>
            <a:ext cx="2633682" cy="2081228"/>
          </a:xfrm>
          <a:prstGeom prst="rect">
            <a:avLst/>
          </a:prstGeom>
        </p:spPr>
      </p:pic>
      <p:pic>
        <p:nvPicPr>
          <p:cNvPr id="8" name="Image 7" descr="Une image contenant sport, habits, personne, Danse&#10;&#10;Le contenu généré par l’IA peut être incorrect.">
            <a:extLst>
              <a:ext uri="{FF2B5EF4-FFF2-40B4-BE49-F238E27FC236}">
                <a16:creationId xmlns:a16="http://schemas.microsoft.com/office/drawing/2014/main" id="{2F7BDFC6-9505-93D1-AC75-475B3276C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06988" y="4531677"/>
            <a:ext cx="1633079" cy="204840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2a4bf67a23_1_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471" name="Google Shape;471;g32a4bf67a23_1_105"/>
          <p:cNvSpPr txBox="1">
            <a:spLocks noGrp="1"/>
          </p:cNvSpPr>
          <p:nvPr>
            <p:ph type="body" idx="1"/>
          </p:nvPr>
        </p:nvSpPr>
        <p:spPr>
          <a:xfrm>
            <a:off x="446515" y="1138163"/>
            <a:ext cx="6858000" cy="5404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b="1" dirty="0"/>
              <a:t>Mars 2025</a:t>
            </a: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 dirty="0"/>
          </a:p>
          <a:p>
            <a:pPr marL="685800" lvl="1" indent="-217169" algn="just">
              <a:buSzPct val="100000"/>
            </a:pPr>
            <a:r>
              <a:rPr lang="fr-FR" sz="2400" u="sng" dirty="0"/>
              <a:t>1 Mars </a:t>
            </a:r>
            <a:endParaRPr lang="fr-FR" dirty="0"/>
          </a:p>
          <a:p>
            <a:pPr marL="457200" lvl="1" indent="0" algn="just">
              <a:buSzPct val="100000"/>
              <a:buNone/>
            </a:pPr>
            <a:r>
              <a:rPr lang="fr-FR" sz="2400" dirty="0"/>
              <a:t>&gt; Lieu : L’Impasse au Mans</a:t>
            </a:r>
            <a:endParaRPr lang="fr-FR" dirty="0"/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r>
              <a:rPr lang="fr-FR" sz="2400" dirty="0"/>
              <a:t>Rencontre de public et soirée à thème au bar </a:t>
            </a:r>
            <a:r>
              <a:rPr lang="fr-FR" sz="2400" dirty="0" err="1"/>
              <a:t>friendly</a:t>
            </a:r>
            <a:r>
              <a:rPr lang="fr-FR" sz="2400" dirty="0"/>
              <a:t> 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685800" lvl="1" indent="-217169" algn="just">
              <a:buSzPct val="100000"/>
            </a:pPr>
            <a:r>
              <a:rPr lang="fr-FR" sz="2400" u="sng" dirty="0"/>
              <a:t>6 Mars </a:t>
            </a:r>
            <a:endParaRPr lang="fr-FR" sz="2400" dirty="0"/>
          </a:p>
          <a:p>
            <a:pPr marL="457200" lvl="1" indent="0" algn="just">
              <a:buSzPct val="100000"/>
              <a:buNone/>
            </a:pPr>
            <a:r>
              <a:rPr lang="fr-FR" sz="2400" dirty="0"/>
              <a:t>&gt; Lieu : Local du Mans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r>
              <a:rPr lang="fr-FR" sz="2400" dirty="0"/>
              <a:t>Atelier et présentation sur comment débuter sa transition du genre</a:t>
            </a:r>
          </a:p>
          <a:p>
            <a:pPr marL="457200" lvl="1" indent="0">
              <a:buSzPct val="100000"/>
              <a:buNone/>
            </a:pPr>
            <a:endParaRPr lang="fr-FR" sz="2400" dirty="0"/>
          </a:p>
          <a:p>
            <a:pPr marL="685800" lvl="1" indent="-217169" algn="just">
              <a:buSzPct val="100000"/>
            </a:pPr>
            <a:r>
              <a:rPr lang="fr-FR" sz="2400" u="sng" dirty="0"/>
              <a:t>15 Mars </a:t>
            </a:r>
            <a:endParaRPr lang="fr-FR" sz="2400" dirty="0"/>
          </a:p>
          <a:p>
            <a:pPr marL="457200" lvl="1" indent="0" algn="just">
              <a:buSzPct val="100000"/>
              <a:buNone/>
            </a:pPr>
            <a:r>
              <a:rPr lang="fr-FR" sz="2400" dirty="0"/>
              <a:t>&gt; Lieu : Place des Jacobins au Mans</a:t>
            </a:r>
          </a:p>
          <a:p>
            <a:pPr marL="457200" lvl="1" indent="0">
              <a:buSzPct val="100000"/>
              <a:buNone/>
            </a:pPr>
            <a:r>
              <a:rPr lang="fr-FR" sz="2400" dirty="0"/>
              <a:t>&gt; Participation et stand pour la course féminine « La lycéenne »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endParaRPr lang="fr-FR" sz="2400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 dirty="0"/>
          </a:p>
          <a:p>
            <a:pPr marL="685800" lvl="1" indent="-217169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2400" u="sng" dirty="0"/>
              <a:t>1 et 22 Mars </a:t>
            </a: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&gt; Lieu : Le Mans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&gt; Evènement : Homosexualité : osons parler en église et en famille </a:t>
            </a:r>
            <a:endParaRPr sz="24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685800" lvl="1" indent="-217169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 dirty="0"/>
              <a:t>27 Mars </a:t>
            </a:r>
            <a:endParaRPr dirty="0"/>
          </a:p>
          <a:p>
            <a:pPr marL="457200" lvl="1" indent="0" algn="just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&gt; Lieu : Fresnay-Sur-Sarthe</a:t>
            </a:r>
            <a:endParaRPr dirty="0"/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400" dirty="0"/>
              <a:t>Événement : Comédie médicale avec le CPVD « Et si c’était moi »</a:t>
            </a:r>
          </a:p>
          <a:p>
            <a:pPr marL="685800" lvl="1" indent="-217169" algn="just">
              <a:buSzPct val="100000"/>
            </a:pPr>
            <a:r>
              <a:rPr lang="fr-FR" sz="2400" u="sng" dirty="0"/>
              <a:t>28 Mars </a:t>
            </a:r>
            <a:endParaRPr lang="fr-FR" sz="2400" dirty="0"/>
          </a:p>
          <a:p>
            <a:pPr marL="457200" lvl="1" indent="0" algn="just">
              <a:buSzPct val="100000"/>
              <a:buNone/>
            </a:pPr>
            <a:r>
              <a:rPr lang="fr-FR" sz="2400" dirty="0"/>
              <a:t>&gt; Lieu : Les Quinconces au Mans</a:t>
            </a:r>
          </a:p>
          <a:p>
            <a:pPr marL="800100" lvl="1" indent="-342900">
              <a:buSzPct val="100000"/>
              <a:buFont typeface="Wingdings" panose="05000000000000000000" pitchFamily="2" charset="2"/>
              <a:buChar char="Ø"/>
            </a:pPr>
            <a:r>
              <a:rPr lang="fr-FR" sz="2400" dirty="0"/>
              <a:t>Événement : Discussion avec la comédienne Lorène Marx après son </a:t>
            </a:r>
            <a:r>
              <a:rPr lang="fr-FR" sz="2400" dirty="0" err="1"/>
              <a:t>spèctacle</a:t>
            </a:r>
            <a:r>
              <a:rPr lang="fr-FR" sz="2400" dirty="0"/>
              <a:t> « Pour un temps sois peu »</a:t>
            </a:r>
          </a:p>
          <a:p>
            <a:pPr marL="800100" lvl="1" indent="-3429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 panose="05000000000000000000" pitchFamily="2" charset="2"/>
              <a:buChar char="Ø"/>
            </a:pPr>
            <a:endParaRPr sz="2400" dirty="0"/>
          </a:p>
        </p:txBody>
      </p:sp>
      <p:pic>
        <p:nvPicPr>
          <p:cNvPr id="472" name="Google Shape;472;g32a4bf67a23_1_105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32a4bf67a23_1_105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10292842" y="1328703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32a4bf67a23_1_105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32a4bf67a23_1_105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2a4bf67a23_1_105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32a4bf67a23_1_105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 descr="Une image contenant texte, habits, chaussures, homme&#10;&#10;Le contenu généré par l’IA peut être incorrect.">
            <a:extLst>
              <a:ext uri="{FF2B5EF4-FFF2-40B4-BE49-F238E27FC236}">
                <a16:creationId xmlns:a16="http://schemas.microsoft.com/office/drawing/2014/main" id="{CE4A12FF-8954-CF90-36AB-141FD0C47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934" y="2108216"/>
            <a:ext cx="1627745" cy="2362856"/>
          </a:xfrm>
          <a:prstGeom prst="rect">
            <a:avLst/>
          </a:prstGeom>
        </p:spPr>
      </p:pic>
      <p:pic>
        <p:nvPicPr>
          <p:cNvPr id="4" name="Image 3" descr="Une image contenant texte, ongle&#10;&#10;Le contenu généré par l’IA peut être incorrect.">
            <a:extLst>
              <a:ext uri="{FF2B5EF4-FFF2-40B4-BE49-F238E27FC236}">
                <a16:creationId xmlns:a16="http://schemas.microsoft.com/office/drawing/2014/main" id="{42741C07-F1A3-19BA-CDB2-FC7F3AE5A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1167" y="2377697"/>
            <a:ext cx="2244196" cy="2298830"/>
          </a:xfrm>
          <a:prstGeom prst="rect">
            <a:avLst/>
          </a:prstGeom>
        </p:spPr>
      </p:pic>
      <p:pic>
        <p:nvPicPr>
          <p:cNvPr id="6" name="Image 5" descr="Une image contenant plein air, porte, fenêtre, plante&#10;&#10;Le contenu généré par l’IA peut être incorrect.">
            <a:extLst>
              <a:ext uri="{FF2B5EF4-FFF2-40B4-BE49-F238E27FC236}">
                <a16:creationId xmlns:a16="http://schemas.microsoft.com/office/drawing/2014/main" id="{7F8A0628-42E0-4A95-6FAF-39BCC56BFF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1884" y="4669762"/>
            <a:ext cx="2164544" cy="1823113"/>
          </a:xfrm>
          <a:prstGeom prst="rect">
            <a:avLst/>
          </a:prstGeom>
        </p:spPr>
      </p:pic>
      <p:pic>
        <p:nvPicPr>
          <p:cNvPr id="10" name="Image 9" descr="Une image contenant texte, Police,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BB07CC7E-F75B-F01D-A6FA-FCACF7CF22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563" y="248289"/>
            <a:ext cx="1294175" cy="1252507"/>
          </a:xfrm>
          <a:prstGeom prst="rect">
            <a:avLst/>
          </a:prstGeom>
        </p:spPr>
      </p:pic>
      <p:pic>
        <p:nvPicPr>
          <p:cNvPr id="12" name="Image 11" descr="Une image contenant personne, plein air, habits, chaussures&#10;&#10;Le contenu généré par l’IA peut être incorrect.">
            <a:extLst>
              <a:ext uri="{FF2B5EF4-FFF2-40B4-BE49-F238E27FC236}">
                <a16:creationId xmlns:a16="http://schemas.microsoft.com/office/drawing/2014/main" id="{F98B469B-8DB4-1038-86F2-AFB1FE263D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1167" y="4999492"/>
            <a:ext cx="2471759" cy="1615158"/>
          </a:xfrm>
          <a:prstGeom prst="rect">
            <a:avLst/>
          </a:prstGeom>
        </p:spPr>
      </p:pic>
      <p:pic>
        <p:nvPicPr>
          <p:cNvPr id="14" name="Image 13" descr="Une image contenant personne, habits, Visage humain, microphone&#10;&#10;Le contenu généré par l’IA peut être incorrect.">
            <a:extLst>
              <a:ext uri="{FF2B5EF4-FFF2-40B4-BE49-F238E27FC236}">
                <a16:creationId xmlns:a16="http://schemas.microsoft.com/office/drawing/2014/main" id="{290585D4-A2F2-2308-DDBD-16278FFBE7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59068" y="262424"/>
            <a:ext cx="2347824" cy="186910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7"/>
          <p:cNvSpPr txBox="1">
            <a:spLocks noGrp="1"/>
          </p:cNvSpPr>
          <p:nvPr>
            <p:ph type="title"/>
          </p:nvPr>
        </p:nvSpPr>
        <p:spPr>
          <a:xfrm>
            <a:off x="838200" y="96563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484" name="Google Shape;484;p27"/>
          <p:cNvSpPr txBox="1">
            <a:spLocks noGrp="1"/>
          </p:cNvSpPr>
          <p:nvPr>
            <p:ph type="body" idx="1"/>
          </p:nvPr>
        </p:nvSpPr>
        <p:spPr>
          <a:xfrm>
            <a:off x="670560" y="2301239"/>
            <a:ext cx="6857999" cy="3875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b="1" dirty="0"/>
              <a:t>Avril 2024</a:t>
            </a:r>
            <a:endParaRPr sz="2400" b="1" dirty="0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 dirty="0"/>
          </a:p>
          <a:p>
            <a:pPr marL="685800" lvl="1" indent="-20574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2400" u="sng" dirty="0"/>
              <a:t>25 avril</a:t>
            </a:r>
            <a:endParaRPr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&gt; Lieu : Les Cinéastes Le Mans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&gt; Evènement : Ciné-débat pour la journée de visibilité lesbienne autour du film « Nelly et Nadine »</a:t>
            </a:r>
            <a:endParaRPr sz="24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  <a:p>
            <a:pPr marL="685800" lvl="1" indent="-205740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 dirty="0"/>
              <a:t>27 avril</a:t>
            </a:r>
            <a:endParaRPr dirty="0"/>
          </a:p>
          <a:p>
            <a:pPr marL="457200" lvl="1" indent="0" algn="just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&gt; Lieu : Le Mans</a:t>
            </a:r>
            <a:endParaRPr dirty="0"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&gt; Evènement : « Journée nationale du souvenir des victimes et des </a:t>
            </a:r>
            <a:r>
              <a:rPr lang="fr-FR" sz="2400" dirty="0" err="1"/>
              <a:t>héro·ïne·s</a:t>
            </a:r>
            <a:r>
              <a:rPr lang="fr-FR" sz="2400" dirty="0"/>
              <a:t> de la déportation »</a:t>
            </a:r>
            <a:endParaRPr sz="2400"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900" dirty="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dirty="0"/>
              <a:t>Présence d’Homogène lors de la cérémonie</a:t>
            </a:r>
            <a:endParaRPr dirty="0"/>
          </a:p>
          <a:p>
            <a:pPr marL="685800" lvl="1" indent="-76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dirty="0"/>
          </a:p>
        </p:txBody>
      </p:sp>
      <p:pic>
        <p:nvPicPr>
          <p:cNvPr id="485" name="Google Shape;485;p27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2" cy="2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7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6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7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7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6"/>
            <a:ext cx="7198087" cy="22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7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2" y="246759"/>
            <a:ext cx="8075631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7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5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07950" y="4175100"/>
            <a:ext cx="3560151" cy="23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texte, habits, Visage humain, personne&#10;&#10;Le contenu généré par l’IA peut être incorrect.">
            <a:extLst>
              <a:ext uri="{FF2B5EF4-FFF2-40B4-BE49-F238E27FC236}">
                <a16:creationId xmlns:a16="http://schemas.microsoft.com/office/drawing/2014/main" id="{B1A722B2-5DF5-AC9E-026A-322E279808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3707" y="764987"/>
            <a:ext cx="2459062" cy="219595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2a4bf67a23_1_1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498" name="Google Shape;498;g32a4bf67a23_1_132"/>
          <p:cNvSpPr txBox="1">
            <a:spLocks noGrp="1"/>
          </p:cNvSpPr>
          <p:nvPr>
            <p:ph type="body" idx="1"/>
          </p:nvPr>
        </p:nvSpPr>
        <p:spPr>
          <a:xfrm>
            <a:off x="670560" y="2301239"/>
            <a:ext cx="6858000" cy="3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b="1"/>
              <a:t>Mai 2024</a:t>
            </a:r>
            <a:endParaRPr sz="2400" b="1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/>
          </a:p>
          <a:p>
            <a:pPr marL="685800" lvl="1" indent="-217169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2400" u="sng"/>
              <a:t>16 mai 2024</a:t>
            </a: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Le Mans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Evènement : Projection de “Guet-Apens” et ciné-échange au Royal, en collaboration avec Médiapart</a:t>
            </a: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900"/>
          </a:p>
          <a:p>
            <a:pPr marL="685800" lvl="1" indent="-217169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/>
              <a:t>21 mai 2024</a:t>
            </a:r>
            <a:endParaRPr/>
          </a:p>
          <a:p>
            <a:pPr marL="457200" lvl="1" indent="0" algn="just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/>
              <a:t>&gt; Lieu : Mamers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fr-FR" sz="2400"/>
              <a:t>&gt; Evènement : Projection de “les Petits mâles” et ciné-échange au cinéma Rex</a:t>
            </a:r>
            <a:endParaRPr sz="90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85714"/>
              <a:buNone/>
            </a:pPr>
            <a:endParaRPr/>
          </a:p>
          <a:p>
            <a:pPr marL="685800" lvl="1" indent="-76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  <p:pic>
        <p:nvPicPr>
          <p:cNvPr id="499" name="Google Shape;499;g32a4bf67a23_1_132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2a4bf67a23_1_132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32a4bf67a23_1_132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32a4bf67a23_1_132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32a4bf67a23_1_132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32a4bf67a23_1_132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32a4bf67a23_1_1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85567" y="2131525"/>
            <a:ext cx="2752860" cy="11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32a4bf67a23_1_1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25391" y="2131525"/>
            <a:ext cx="1807050" cy="11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32a4bf67a23_1_1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28560" y="3597875"/>
            <a:ext cx="4358640" cy="245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2a4bf67a23_1_1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513" name="Google Shape;513;g32a4bf67a23_1_146"/>
          <p:cNvSpPr txBox="1">
            <a:spLocks noGrp="1"/>
          </p:cNvSpPr>
          <p:nvPr>
            <p:ph type="body" idx="1"/>
          </p:nvPr>
        </p:nvSpPr>
        <p:spPr>
          <a:xfrm>
            <a:off x="670550" y="2301250"/>
            <a:ext cx="6147900" cy="3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Mai 2024</a:t>
            </a:r>
            <a:endParaRPr sz="2400" b="1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u="sng"/>
              <a:t>17 mai 2024</a:t>
            </a:r>
            <a:endParaRPr sz="2400" u="sng"/>
          </a:p>
          <a:p>
            <a:pPr marL="914400" lvl="0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u="sng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Lieu : Le Mans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Evénement : “Journée mondiale contre l’homophobie et la transphobie”, Homogène était au micro de France Bleu Maine</a:t>
            </a: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685800" lvl="1" indent="-762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514" name="Google Shape;514;g32a4bf67a23_1_146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32a4bf67a23_1_146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32a4bf67a23_1_146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32a4bf67a23_1_146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32a4bf67a23_1_146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32a4bf67a23_1_146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32a4bf67a23_1_146" descr="17 mai - Journée mondiale de lutte contre l’homophobie et la ...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07680" y="1862395"/>
            <a:ext cx="3755568" cy="215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32a4bf67a23_1_1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07675" y="4384698"/>
            <a:ext cx="3042604" cy="21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8"/>
          <p:cNvSpPr txBox="1">
            <a:spLocks noGrp="1"/>
          </p:cNvSpPr>
          <p:nvPr>
            <p:ph type="title"/>
          </p:nvPr>
        </p:nvSpPr>
        <p:spPr>
          <a:xfrm>
            <a:off x="838200" y="216750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527" name="Google Shape;527;p28"/>
          <p:cNvSpPr txBox="1">
            <a:spLocks noGrp="1"/>
          </p:cNvSpPr>
          <p:nvPr>
            <p:ph type="body" idx="1"/>
          </p:nvPr>
        </p:nvSpPr>
        <p:spPr>
          <a:xfrm>
            <a:off x="637600" y="1724250"/>
            <a:ext cx="10576500" cy="47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Juin 2024</a:t>
            </a:r>
            <a:endParaRPr sz="2400" b="1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517" b="1"/>
          </a:p>
          <a:p>
            <a:pPr marL="685800" lvl="1" indent="-23607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18"/>
              <a:buChar char="•"/>
            </a:pPr>
            <a:r>
              <a:rPr lang="fr-FR" sz="2517" u="sng"/>
              <a:t>1er juin 2024</a:t>
            </a:r>
            <a:endParaRPr sz="2917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517"/>
              <a:t>Participation à la marche des Fiertés d’Alençon </a:t>
            </a:r>
            <a:endParaRPr sz="2517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517"/>
          </a:p>
          <a:p>
            <a:pPr marL="685800" lvl="1" indent="-236070" algn="just" rtl="0">
              <a:spcBef>
                <a:spcPts val="500"/>
              </a:spcBef>
              <a:spcAft>
                <a:spcPts val="0"/>
              </a:spcAft>
              <a:buSzPts val="2518"/>
              <a:buChar char="•"/>
            </a:pPr>
            <a:r>
              <a:rPr lang="fr-FR" sz="2517" u="sng"/>
              <a:t>29 juin 2024</a:t>
            </a:r>
            <a:endParaRPr sz="2917"/>
          </a:p>
          <a:p>
            <a:pPr marL="457200" lvl="1" indent="0" algn="just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517"/>
              <a:t>Participation à la marche des Fiertés de Laval </a:t>
            </a:r>
            <a:endParaRPr sz="2517"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917"/>
          </a:p>
          <a:p>
            <a:pPr marL="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528" name="Google Shape;528;p28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2" cy="2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8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6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8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8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6"/>
            <a:ext cx="7198087" cy="22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8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2" y="246759"/>
            <a:ext cx="8075631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8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5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11600" y="1563523"/>
            <a:ext cx="3243451" cy="243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11600" y="4137325"/>
            <a:ext cx="3132949" cy="2348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2a4bf67a23_1_1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541" name="Google Shape;541;g32a4bf67a23_1_177"/>
          <p:cNvSpPr txBox="1">
            <a:spLocks noGrp="1"/>
          </p:cNvSpPr>
          <p:nvPr>
            <p:ph type="body" idx="1"/>
          </p:nvPr>
        </p:nvSpPr>
        <p:spPr>
          <a:xfrm>
            <a:off x="670552" y="2301250"/>
            <a:ext cx="4774500" cy="4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Juillet 2023</a:t>
            </a:r>
            <a:endParaRPr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u="sng"/>
              <a:t>Samedi 6 juillet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Lieu : Le centre-ville du Mans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Evènement : La marche des fiertés 2024</a:t>
            </a: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Une année record avec 6000 personnes réunies pour célébrer et revendiquer les droits des personnes LGBTI+ !</a:t>
            </a: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542" name="Google Shape;542;g32a4bf67a23_1_177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2a4bf67a23_1_177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32a4bf67a23_1_177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g32a4bf67a23_1_177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32a4bf67a23_1_177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g32a4bf67a23_1_177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32a4bf67a23_1_17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380638" y="1866900"/>
            <a:ext cx="2500701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32a4bf67a23_1_1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907037" y="4882443"/>
            <a:ext cx="1974301" cy="197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32a4bf67a23_1_17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42252" y="2049100"/>
            <a:ext cx="3067551" cy="46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2a4bf67a23_1_1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556" name="Google Shape;556;g32a4bf67a23_1_163"/>
          <p:cNvSpPr txBox="1">
            <a:spLocks noGrp="1"/>
          </p:cNvSpPr>
          <p:nvPr>
            <p:ph type="body" idx="1"/>
          </p:nvPr>
        </p:nvSpPr>
        <p:spPr>
          <a:xfrm>
            <a:off x="670562" y="2301239"/>
            <a:ext cx="5806200" cy="4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Août 2024</a:t>
            </a:r>
            <a:endParaRPr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u="sng"/>
              <a:t>23 et 24 août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Lieu : Vicq-sur-Gartempe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Evénement : 5e édition du “Lez’art Festival”</a:t>
            </a: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</a:pPr>
            <a:endParaRPr sz="90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557" name="Google Shape;557;g32a4bf67a23_1_163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32a4bf67a23_1_163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32a4bf67a23_1_163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g32a4bf67a23_1_163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g32a4bf67a23_1_163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32a4bf67a23_1_163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32a4bf67a23_1_1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1906" y="1669075"/>
            <a:ext cx="3674669" cy="20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32a4bf67a23_1_16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30546" y="3913251"/>
            <a:ext cx="3424501" cy="276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200" dirty="0"/>
              <a:t>Équipe du C.A 2025</a:t>
            </a:r>
            <a:endParaRPr sz="4200" dirty="0"/>
          </a:p>
        </p:txBody>
      </p:sp>
      <p:pic>
        <p:nvPicPr>
          <p:cNvPr id="147" name="Google Shape;147;p5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34274">
            <a:off x="-3608422" y="73723"/>
            <a:ext cx="11092802" cy="2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96784">
            <a:off x="-8370939" y="2607123"/>
            <a:ext cx="15728476" cy="27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99322">
            <a:off x="-3229481" y="6373254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081047">
            <a:off x="7896210" y="889579"/>
            <a:ext cx="7198087" cy="1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99221">
            <a:off x="6334292" y="6761465"/>
            <a:ext cx="8075631" cy="193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565935">
            <a:off x="7093969" y="468829"/>
            <a:ext cx="8166185" cy="2299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3" name="Google Shape;153;p5"/>
          <p:cNvGraphicFramePr/>
          <p:nvPr>
            <p:extLst>
              <p:ext uri="{D42A27DB-BD31-4B8C-83A1-F6EECF244321}">
                <p14:modId xmlns:p14="http://schemas.microsoft.com/office/powerpoint/2010/main" val="2944605237"/>
              </p:ext>
            </p:extLst>
          </p:nvPr>
        </p:nvGraphicFramePr>
        <p:xfrm>
          <a:off x="2131759" y="847264"/>
          <a:ext cx="8240349" cy="5799022"/>
        </p:xfrm>
        <a:graphic>
          <a:graphicData uri="http://schemas.openxmlformats.org/drawingml/2006/table">
            <a:tbl>
              <a:tblPr>
                <a:noFill/>
                <a:tableStyleId>{ADB284AC-7054-4642-9D94-842CCC3AFA19}</a:tableStyleId>
              </a:tblPr>
              <a:tblGrid>
                <a:gridCol w="200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2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6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073">
                  <a:extLst>
                    <a:ext uri="{9D8B030D-6E8A-4147-A177-3AD203B41FA5}">
                      <a16:colId xmlns:a16="http://schemas.microsoft.com/office/drawing/2014/main" val="869426519"/>
                    </a:ext>
                  </a:extLst>
                </a:gridCol>
                <a:gridCol w="1648073">
                  <a:extLst>
                    <a:ext uri="{9D8B030D-6E8A-4147-A177-3AD203B41FA5}">
                      <a16:colId xmlns:a16="http://schemas.microsoft.com/office/drawing/2014/main" val="960715901"/>
                    </a:ext>
                  </a:extLst>
                </a:gridCol>
              </a:tblGrid>
              <a:tr h="22739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/>
                        <a:t> </a:t>
                      </a:r>
                      <a:r>
                        <a:rPr lang="fr-FR" sz="1600" b="1" dirty="0"/>
                        <a:t>   Andie KARSTEN</a:t>
                      </a:r>
                      <a:endParaRPr sz="16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PRÉSIDENTE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Référente transidentités</a:t>
                      </a:r>
                      <a:endParaRPr sz="1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Référente communication Référente Pride</a:t>
                      </a: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    </a:t>
                      </a:r>
                      <a:r>
                        <a:rPr lang="fr-FR" sz="1600" b="1" dirty="0"/>
                        <a:t>Florian POUPON</a:t>
                      </a:r>
                      <a:endParaRPr sz="16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VICE PRÉSIDENT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Référent Pride </a:t>
                      </a: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  </a:t>
                      </a:r>
                      <a:r>
                        <a:rPr lang="fr-FR" sz="1600" b="1" dirty="0"/>
                        <a:t>Jasmin VEGA ARIJA</a:t>
                      </a:r>
                      <a:endParaRPr sz="16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SECRÉTAIRE</a:t>
                      </a: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dirty="0"/>
                        <a:t>Janvier David MAKANDA BASSECK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dirty="0"/>
                        <a:t>TRESORIER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dirty="0" err="1"/>
                        <a:t>Héléanore</a:t>
                      </a:r>
                      <a:r>
                        <a:rPr lang="fr-FR" sz="1400" b="1" dirty="0"/>
                        <a:t> PLESSIS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dirty="0"/>
                        <a:t>TRESORIERE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dirty="0"/>
                    </a:p>
                  </a:txBody>
                  <a:tcPr marL="91425" marR="91425" marT="91425" marB="914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0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600" b="1" dirty="0">
                          <a:solidFill>
                            <a:schemeClr val="dk1"/>
                          </a:solidFill>
                        </a:rPr>
                        <a:t>Françoise GAMBIER</a:t>
                      </a:r>
                      <a:endParaRPr sz="16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4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400" dirty="0">
                          <a:solidFill>
                            <a:schemeClr val="dk1"/>
                          </a:solidFill>
                        </a:rPr>
                        <a:t>Référente IMS</a:t>
                      </a:r>
                      <a:endParaRPr sz="14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400" dirty="0">
                          <a:solidFill>
                            <a:schemeClr val="dk1"/>
                          </a:solidFill>
                        </a:rPr>
                        <a:t>Référente employeur</a:t>
                      </a:r>
                      <a:endParaRPr sz="1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>
                          <a:solidFill>
                            <a:schemeClr val="dk1"/>
                          </a:solidFill>
                        </a:rPr>
                        <a:t>  </a:t>
                      </a:r>
                      <a:r>
                        <a:rPr lang="fr-FR" sz="1600" b="1" dirty="0">
                          <a:solidFill>
                            <a:schemeClr val="dk1"/>
                          </a:solidFill>
                        </a:rPr>
                        <a:t> Michel BOURIGAUD</a:t>
                      </a:r>
                      <a:endParaRPr sz="1600" b="1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-FR" sz="1400" dirty="0">
                          <a:solidFill>
                            <a:schemeClr val="dk1"/>
                          </a:solidFill>
                        </a:rPr>
                        <a:t>Référent Home au Mans</a:t>
                      </a:r>
                      <a:endParaRPr sz="140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     </a:t>
                      </a:r>
                      <a:r>
                        <a:rPr lang="fr-FR" sz="1400" b="1" dirty="0"/>
                        <a:t>Alexandre SANSON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Référent cellule d’écoute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dirty="0"/>
                        <a:t>Jason ROUILLON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Référent accueils conviviaux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Correspondant Fédération LGBTI+</a:t>
                      </a:r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dirty="0"/>
                        <a:t>Sauvane DECIRON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dirty="0"/>
                        <a:t>Référent Pontvallain</a:t>
                      </a:r>
                      <a:endParaRPr sz="1400" b="0" dirty="0"/>
                    </a:p>
                  </a:txBody>
                  <a:tcPr marL="91425" marR="91425" marT="91425" marB="914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93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  </a:t>
                      </a:r>
                      <a:r>
                        <a:rPr lang="fr-FR" sz="1400" b="1" dirty="0"/>
                        <a:t>  Cédric COURTOIS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dirty="0"/>
                        <a:t>Référent Pontvallain </a:t>
                      </a:r>
                      <a:endParaRPr sz="1400" b="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dirty="0"/>
                        <a:t>     </a:t>
                      </a:r>
                      <a:r>
                        <a:rPr lang="fr-FR" sz="1400" b="1" dirty="0"/>
                        <a:t>Axel ZEITOUN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dirty="0"/>
                        <a:t>Référent Pontvallain</a:t>
                      </a:r>
                      <a:endParaRPr sz="1400" b="0" dirty="0"/>
                    </a:p>
                  </a:txBody>
                  <a:tcPr marL="91425" marR="91425" marT="91425" marB="914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1" dirty="0"/>
                        <a:t>Violaine BOURGET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dirty="0"/>
                        <a:t>Référent Pontvallain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/>
                    </a:p>
                  </a:txBody>
                  <a:tcPr marL="91425" marR="91425" marT="91425" marB="91425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/>
                    </a:p>
                  </a:txBody>
                  <a:tcPr marL="91425" marR="91425" marT="91425" marB="9142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2a4bf67a23_1_2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570" name="Google Shape;570;g32a4bf67a23_1_205"/>
          <p:cNvSpPr txBox="1">
            <a:spLocks noGrp="1"/>
          </p:cNvSpPr>
          <p:nvPr>
            <p:ph type="body" idx="1"/>
          </p:nvPr>
        </p:nvSpPr>
        <p:spPr>
          <a:xfrm>
            <a:off x="670562" y="2301239"/>
            <a:ext cx="5806200" cy="4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b="1"/>
              <a:t>Octobre 2024</a:t>
            </a:r>
            <a:endParaRPr sz="2400" b="1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/>
          </a:p>
          <a:p>
            <a:pPr marL="685800" lvl="1" indent="-20574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2400" u="sng"/>
              <a:t>5 octobre 2024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Allonnes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Présence sur stand à l’EPSM d’Allonnes</a:t>
            </a:r>
            <a:endParaRPr sz="24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685800" lvl="1" indent="-205740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/>
              <a:t>17 octobre 2024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Sillé-le-Guillaume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Théâtre débat “Et si c’était moi ! La comédie médicale” en lien avec le CHM du Mans</a:t>
            </a:r>
            <a:endParaRPr sz="24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90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85714"/>
              <a:buNone/>
            </a:pPr>
            <a:endParaRPr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  <p:pic>
        <p:nvPicPr>
          <p:cNvPr id="571" name="Google Shape;571;g32a4bf67a23_1_205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32a4bf67a23_1_205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32a4bf67a23_1_205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32a4bf67a23_1_205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32a4bf67a23_1_205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32a4bf67a23_1_205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32a4bf67a23_1_2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8287" y="2031750"/>
            <a:ext cx="3820811" cy="31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2a4bf67a23_1_217"/>
          <p:cNvSpPr txBox="1">
            <a:spLocks noGrp="1"/>
          </p:cNvSpPr>
          <p:nvPr>
            <p:ph type="title"/>
          </p:nvPr>
        </p:nvSpPr>
        <p:spPr>
          <a:xfrm>
            <a:off x="838200" y="96575"/>
            <a:ext cx="105156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583" name="Google Shape;583;g32a4bf67a23_1_217"/>
          <p:cNvSpPr txBox="1">
            <a:spLocks noGrp="1"/>
          </p:cNvSpPr>
          <p:nvPr>
            <p:ph type="body" idx="1"/>
          </p:nvPr>
        </p:nvSpPr>
        <p:spPr>
          <a:xfrm>
            <a:off x="670562" y="2301239"/>
            <a:ext cx="5806200" cy="4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 b="1"/>
              <a:t>Novembre 2024</a:t>
            </a:r>
            <a:endParaRPr sz="2400" b="1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/>
          </a:p>
          <a:p>
            <a:pPr marL="685800" lvl="1" indent="-22860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r-FR" sz="2400" u="sng"/>
              <a:t>1er novembre 2024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Lieu : Pontvallain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Événement : “Soirée-repas Halloween” organisée par l’association Les Fées mères</a:t>
            </a:r>
            <a:endParaRPr sz="24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685800" lvl="1" indent="-228600" algn="just" rtl="0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fr-FR" sz="2400" u="sng"/>
              <a:t>6 novembre 2024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Lieu : Le Mans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fr-FR" sz="2400"/>
              <a:t>&gt; Événement : Soirée recrutement des bénévoles</a:t>
            </a:r>
            <a:endParaRPr sz="2400"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457200" lvl="1" indent="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584" name="Google Shape;584;g32a4bf67a23_1_217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32a4bf67a23_1_217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32a4bf67a23_1_217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32a4bf67a23_1_217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32a4bf67a23_1_217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32a4bf67a23_1_217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32a4bf67a23_1_2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19725" y="3742225"/>
            <a:ext cx="2922101" cy="294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g32a4bf67a23_1_2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69050" y="1418449"/>
            <a:ext cx="4084749" cy="2323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2a4bf67a23_1_230"/>
          <p:cNvSpPr txBox="1">
            <a:spLocks noGrp="1"/>
          </p:cNvSpPr>
          <p:nvPr>
            <p:ph type="title"/>
          </p:nvPr>
        </p:nvSpPr>
        <p:spPr>
          <a:xfrm>
            <a:off x="838200" y="96575"/>
            <a:ext cx="105156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597" name="Google Shape;597;g32a4bf67a23_1_230"/>
          <p:cNvSpPr txBox="1">
            <a:spLocks noGrp="1"/>
          </p:cNvSpPr>
          <p:nvPr>
            <p:ph type="body" idx="1"/>
          </p:nvPr>
        </p:nvSpPr>
        <p:spPr>
          <a:xfrm>
            <a:off x="685800" y="1455625"/>
            <a:ext cx="7517400" cy="4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b="1"/>
              <a:t>Novembre 2024</a:t>
            </a:r>
            <a:endParaRPr sz="2400" b="1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/>
          </a:p>
          <a:p>
            <a:pPr marL="685800" lvl="1" indent="-194309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2400" u="sng"/>
              <a:t>Du 18 au 24 novembre 2024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Le Mans et La Flèche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semaine du souvenir Trans en lien avec </a:t>
            </a:r>
            <a:br>
              <a:rPr lang="fr-FR" sz="2400"/>
            </a:br>
            <a:r>
              <a:rPr lang="fr-FR" sz="2400"/>
              <a:t>le CIDFF et le PF72</a:t>
            </a:r>
            <a:endParaRPr sz="24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685800" lvl="1" indent="-194309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/>
              <a:t>19 novembre et 20 novembre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Le Mans et La Flèche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ciné-échange “Lola vers la mer”</a:t>
            </a:r>
            <a:endParaRPr sz="2400"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685800" lvl="1" indent="-194309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/>
              <a:t>22 novembre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Le Mans 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Spectacle de Lou Trotignon</a:t>
            </a:r>
            <a:endParaRPr sz="2400"/>
          </a:p>
          <a:p>
            <a:pPr marL="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685800" lvl="1" indent="-194309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/>
              <a:t>23 novembre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Le Mans 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Rassemblement contre les violences faites aux femmes et aux minorités de genre</a:t>
            </a:r>
            <a:endParaRPr sz="2400"/>
          </a:p>
        </p:txBody>
      </p:sp>
      <p:pic>
        <p:nvPicPr>
          <p:cNvPr id="598" name="Google Shape;598;g32a4bf67a23_1_230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32a4bf67a23_1_230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32a4bf67a23_1_230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32a4bf67a23_1_230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g32a4bf67a23_1_230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32a4bf67a23_1_230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32a4bf67a23_1_2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90825" y="1982300"/>
            <a:ext cx="2241274" cy="31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32a4bf67a23_1_2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06589" y="1982300"/>
            <a:ext cx="2301411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2a4bf67a23_1_243"/>
          <p:cNvSpPr txBox="1">
            <a:spLocks noGrp="1"/>
          </p:cNvSpPr>
          <p:nvPr>
            <p:ph type="title"/>
          </p:nvPr>
        </p:nvSpPr>
        <p:spPr>
          <a:xfrm>
            <a:off x="838200" y="96575"/>
            <a:ext cx="105156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Nos actions en 2025</a:t>
            </a:r>
            <a:endParaRPr dirty="0"/>
          </a:p>
        </p:txBody>
      </p:sp>
      <p:sp>
        <p:nvSpPr>
          <p:cNvPr id="611" name="Google Shape;611;g32a4bf67a23_1_243"/>
          <p:cNvSpPr txBox="1">
            <a:spLocks noGrp="1"/>
          </p:cNvSpPr>
          <p:nvPr>
            <p:ph type="body" idx="1"/>
          </p:nvPr>
        </p:nvSpPr>
        <p:spPr>
          <a:xfrm>
            <a:off x="685800" y="1455625"/>
            <a:ext cx="7517400" cy="48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 b="1"/>
              <a:t>Décembre 2024</a:t>
            </a:r>
            <a:endParaRPr sz="2400" b="1"/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 b="1"/>
          </a:p>
          <a:p>
            <a:pPr marL="685800" lvl="1" indent="-217169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sz="2400" u="sng"/>
              <a:t>4 et 5décembre 2024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Le Mans 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Journées de mobilisation contre le VIH en lien avec le CPVD  et tous les partenaires du collectif ToutSEX’plique</a:t>
            </a:r>
            <a:endParaRPr sz="24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685800" lvl="1" indent="-217169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/>
              <a:t>13 décembre 2024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Pontvallain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Cinéma de noël</a:t>
            </a:r>
            <a:endParaRPr sz="24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  <a:p>
            <a:pPr marL="685800" lvl="1" indent="-217169" algn="just" rtl="0">
              <a:spcBef>
                <a:spcPts val="500"/>
              </a:spcBef>
              <a:spcAft>
                <a:spcPts val="0"/>
              </a:spcAft>
              <a:buSzPct val="100000"/>
              <a:buChar char="•"/>
            </a:pPr>
            <a:r>
              <a:rPr lang="fr-FR" sz="2400" u="sng"/>
              <a:t>14 décembre 2024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Lieu : Le Mans</a:t>
            </a:r>
            <a:endParaRPr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sz="2400"/>
              <a:t>&gt; Événement : Vide asso</a:t>
            </a:r>
            <a:endParaRPr sz="2400"/>
          </a:p>
          <a:p>
            <a:pPr marL="457200" lvl="1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400"/>
          </a:p>
        </p:txBody>
      </p:sp>
      <p:pic>
        <p:nvPicPr>
          <p:cNvPr id="612" name="Google Shape;612;g32a4bf67a23_1_243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18025">
            <a:off x="5186864" y="322099"/>
            <a:ext cx="11092803" cy="2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32a4bf67a23_1_243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456477">
            <a:off x="-9646131" y="2224995"/>
            <a:ext cx="15728478" cy="28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32a4bf67a23_1_243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392116">
            <a:off x="-3511817" y="874103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32a4bf67a23_1_243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935658">
            <a:off x="8011493" y="576185"/>
            <a:ext cx="7198087" cy="22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32a4bf67a23_1_243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09573">
            <a:off x="-3242131" y="246760"/>
            <a:ext cx="8075628" cy="236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g32a4bf67a23_1_243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681217">
            <a:off x="6164426" y="542144"/>
            <a:ext cx="8166185" cy="277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g32a4bf67a23_1_2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77800" y="3577375"/>
            <a:ext cx="21648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32a4bf67a23_1_2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49834" y="1455625"/>
            <a:ext cx="2503975" cy="249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2a4bf67a23_0_28"/>
          <p:cNvSpPr txBox="1">
            <a:spLocks noGrp="1"/>
          </p:cNvSpPr>
          <p:nvPr>
            <p:ph type="title"/>
          </p:nvPr>
        </p:nvSpPr>
        <p:spPr>
          <a:xfrm>
            <a:off x="2007867" y="1082825"/>
            <a:ext cx="93459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Objectifs 2026</a:t>
            </a:r>
            <a:endParaRPr dirty="0"/>
          </a:p>
        </p:txBody>
      </p:sp>
      <p:sp>
        <p:nvSpPr>
          <p:cNvPr id="653" name="Google Shape;653;g32a4bf67a23_0_28"/>
          <p:cNvSpPr txBox="1">
            <a:spLocks noGrp="1"/>
          </p:cNvSpPr>
          <p:nvPr>
            <p:ph type="body" idx="1"/>
          </p:nvPr>
        </p:nvSpPr>
        <p:spPr>
          <a:xfrm>
            <a:off x="2314573" y="2557204"/>
            <a:ext cx="7563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Maintenir l’emploi de notre salarié</a:t>
            </a:r>
            <a:endParaRPr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Obtenir un nouveau local</a:t>
            </a:r>
            <a:endParaRPr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Former des </a:t>
            </a:r>
            <a:r>
              <a:rPr lang="fr-FR" dirty="0" err="1"/>
              <a:t>professionnel·le·s</a:t>
            </a:r>
            <a:r>
              <a:rPr lang="fr-FR" dirty="0"/>
              <a:t> et des bénévoles 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 Consolider nos partenariats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fr-FR" dirty="0"/>
              <a:t>Poursuivre nos missions</a:t>
            </a:r>
            <a:endParaRPr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 dirty="0"/>
              <a:t>Développer le projet territorialités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pic>
        <p:nvPicPr>
          <p:cNvPr id="654" name="Google Shape;654;g32a4bf67a23_0_28" descr="Une image contenant clipart, dessin humoristique, illustration, conception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96105" y="942838"/>
            <a:ext cx="2064474" cy="20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32a4bf67a23_0_28" descr="Drapeau gay, lesbien, trans, aro… Couleurs et signific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4274">
            <a:off x="-3608422" y="73722"/>
            <a:ext cx="11092802" cy="2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g32a4bf67a23_0_28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996784">
            <a:off x="-8370939" y="2607123"/>
            <a:ext cx="15728477" cy="27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g32a4bf67a23_0_28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199322">
            <a:off x="-3229481" y="6373254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2a4bf67a23_0_28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081047">
            <a:off x="7896212" y="889579"/>
            <a:ext cx="7198085" cy="18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2a4bf67a23_0_28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99223">
            <a:off x="6470283" y="6549751"/>
            <a:ext cx="8075629" cy="19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2a4bf67a23_0_28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565936">
            <a:off x="7093968" y="468830"/>
            <a:ext cx="8166184" cy="22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a4bf67a23_0_14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5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Équipe 2025</a:t>
            </a:r>
            <a:endParaRPr dirty="0"/>
          </a:p>
        </p:txBody>
      </p:sp>
      <p:pic>
        <p:nvPicPr>
          <p:cNvPr id="159" name="Google Shape;159;g32a4bf67a23_0_14" descr="Drapeau gay, lesbien, trans, aro… Couleurs et sign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634274">
            <a:off x="-3608422" y="73722"/>
            <a:ext cx="11092802" cy="2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2a4bf67a23_0_14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96784">
            <a:off x="-8370939" y="2607123"/>
            <a:ext cx="15728477" cy="27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2a4bf67a23_0_14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199322">
            <a:off x="-3229481" y="6373254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g32a4bf67a23_0_14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8081047">
            <a:off x="7896212" y="889579"/>
            <a:ext cx="7198085" cy="18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2a4bf67a23_0_14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99223">
            <a:off x="6470283" y="6549751"/>
            <a:ext cx="8075629" cy="19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2a4bf67a23_0_14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565936">
            <a:off x="7093968" y="468830"/>
            <a:ext cx="8166184" cy="2299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" name="Google Shape;165;g32a4bf67a23_0_14"/>
          <p:cNvGraphicFramePr/>
          <p:nvPr>
            <p:extLst>
              <p:ext uri="{D42A27DB-BD31-4B8C-83A1-F6EECF244321}">
                <p14:modId xmlns:p14="http://schemas.microsoft.com/office/powerpoint/2010/main" val="4220764302"/>
              </p:ext>
            </p:extLst>
          </p:nvPr>
        </p:nvGraphicFramePr>
        <p:xfrm>
          <a:off x="2667000" y="1735031"/>
          <a:ext cx="6858000" cy="1402050"/>
        </p:xfrm>
        <a:graphic>
          <a:graphicData uri="http://schemas.openxmlformats.org/drawingml/2006/table">
            <a:tbl>
              <a:tblPr>
                <a:noFill/>
                <a:tableStyleId>{ADB284AC-7054-4642-9D94-842CCC3AFA19}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/>
                        <a:t>    </a:t>
                      </a:r>
                      <a:r>
                        <a:rPr lang="fr-FR" sz="1600" b="1"/>
                        <a:t>      Remi ROUZIÈS</a:t>
                      </a:r>
                      <a:endParaRPr sz="1600" b="1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/>
                        <a:t>Chargé de mission</a:t>
                      </a: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/>
                        <a:t>             </a:t>
                      </a:r>
                      <a:r>
                        <a:rPr lang="fr-FR" sz="1600" b="1" dirty="0"/>
                        <a:t>Suzanne EMERY</a:t>
                      </a:r>
                      <a:endParaRPr sz="1600" b="1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dirty="0"/>
                        <a:t>Ressources humaines </a:t>
                      </a:r>
                      <a:endParaRPr sz="16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6" name="Google Shape;166;g32a4bf67a23_0_14"/>
          <p:cNvSpPr txBox="1"/>
          <p:nvPr/>
        </p:nvSpPr>
        <p:spPr>
          <a:xfrm>
            <a:off x="1495800" y="3500825"/>
            <a:ext cx="9629400" cy="15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</a:t>
            </a:r>
            <a:r>
              <a:rPr lang="fr-FR" sz="1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toutes et tous nos bénévoles</a:t>
            </a:r>
            <a:r>
              <a:rPr lang="fr-FR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qui :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 aidé à nous déménager, tiennent les stands, sensibilisent, nettoient, bricolent, accueillent, actualisent nos réseaux, …</a:t>
            </a:r>
            <a:endParaRPr sz="1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4EA2A4A7-7712-9E24-B508-C54B99DEB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623" y="407664"/>
            <a:ext cx="5494986" cy="1493949"/>
          </a:xfrm>
          <a:prstGeom prst="rect">
            <a:avLst/>
          </a:prstGeom>
        </p:spPr>
      </p:pic>
      <p:sp>
        <p:nvSpPr>
          <p:cNvPr id="172" name="Google Shape;172;g32a4bf67a23_0_0"/>
          <p:cNvSpPr txBox="1">
            <a:spLocks noGrp="1"/>
          </p:cNvSpPr>
          <p:nvPr>
            <p:ph type="title"/>
          </p:nvPr>
        </p:nvSpPr>
        <p:spPr>
          <a:xfrm>
            <a:off x="2007867" y="1082825"/>
            <a:ext cx="9345900" cy="8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/>
              <a:t>Objectifs 2025</a:t>
            </a:r>
            <a:endParaRPr dirty="0"/>
          </a:p>
        </p:txBody>
      </p:sp>
      <p:sp>
        <p:nvSpPr>
          <p:cNvPr id="173" name="Google Shape;173;g32a4bf67a23_0_0"/>
          <p:cNvSpPr txBox="1">
            <a:spLocks noGrp="1"/>
          </p:cNvSpPr>
          <p:nvPr>
            <p:ph type="body" idx="1"/>
          </p:nvPr>
        </p:nvSpPr>
        <p:spPr>
          <a:xfrm>
            <a:off x="1542298" y="2235429"/>
            <a:ext cx="7563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>
              <a:spcBef>
                <a:spcPts val="0"/>
              </a:spcBef>
            </a:pPr>
            <a:r>
              <a:rPr lang="fr-FR" dirty="0"/>
              <a:t>Maintenir l’emploi de notre salarié</a:t>
            </a:r>
          </a:p>
          <a:p>
            <a:pPr marL="228600" lvl="0" indent="-228600" algn="just"/>
            <a:r>
              <a:rPr lang="fr-FR" dirty="0"/>
              <a:t>Obtenir un nouveau local</a:t>
            </a:r>
          </a:p>
          <a:p>
            <a:pPr marL="228600" lvl="0" indent="-228600" algn="just"/>
            <a:r>
              <a:rPr lang="fr-FR" dirty="0"/>
              <a:t>Former des </a:t>
            </a:r>
            <a:r>
              <a:rPr lang="fr-FR" dirty="0" err="1"/>
              <a:t>professionnel·le·s</a:t>
            </a:r>
            <a:r>
              <a:rPr lang="fr-FR" dirty="0"/>
              <a:t> et des bénévoles </a:t>
            </a:r>
          </a:p>
          <a:p>
            <a:pPr marL="228600" lvl="0" indent="-228600"/>
            <a:r>
              <a:rPr lang="fr-FR" dirty="0"/>
              <a:t> Consolider nos partenariats</a:t>
            </a:r>
          </a:p>
          <a:p>
            <a:pPr marL="228600" lvl="0" indent="-228600"/>
            <a:r>
              <a:rPr lang="fr-FR" dirty="0"/>
              <a:t>Poursuivre nos missions</a:t>
            </a:r>
          </a:p>
          <a:p>
            <a:pPr marL="228600" lvl="0" indent="-228600" algn="just"/>
            <a:r>
              <a:rPr lang="fr-FR" dirty="0"/>
              <a:t>Développer le projet territorialités</a:t>
            </a:r>
          </a:p>
          <a:p>
            <a:pPr marL="228600" lvl="0" indent="-228600" algn="just"/>
            <a:r>
              <a:rPr lang="fr-FR" dirty="0"/>
              <a:t>Organiser la </a:t>
            </a:r>
            <a:r>
              <a:rPr lang="fr-FR" dirty="0" err="1"/>
              <a:t>color</a:t>
            </a:r>
            <a:r>
              <a:rPr lang="fr-FR" dirty="0"/>
              <a:t> run des fiertés à Pontvallain</a:t>
            </a:r>
          </a:p>
        </p:txBody>
      </p:sp>
      <p:pic>
        <p:nvPicPr>
          <p:cNvPr id="175" name="Google Shape;175;g32a4bf67a23_0_0" descr="Drapeau gay, lesbien, trans, aro… Couleurs et signific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34274">
            <a:off x="-3608422" y="73722"/>
            <a:ext cx="11092802" cy="20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2a4bf67a23_0_0" descr="Une image contenant Caractère coloré, Graphique, capture d’écran, graphism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996784">
            <a:off x="-8370939" y="2607123"/>
            <a:ext cx="15728477" cy="276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2a4bf67a23_0_0" descr="Une image contenant bleu, capture d’écran, Caractère coloré, Bleu électriqu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3199322">
            <a:off x="-3229481" y="6373254"/>
            <a:ext cx="7388506" cy="211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2a4bf67a23_0_0" descr="Une image contenant violet, Lilas, capture d’écran, Caractère coloré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081047">
            <a:off x="7896212" y="889579"/>
            <a:ext cx="7198085" cy="18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2a4bf67a23_0_0" descr="Une image contenant orange, Caractère coloré, Lilas, Magenta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899223">
            <a:off x="6470283" y="6549751"/>
            <a:ext cx="8075629" cy="193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2a4bf67a23_0_0" descr="Une image contenant capture d’écran, Caractère coloré, conception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565936">
            <a:off x="7093968" y="468830"/>
            <a:ext cx="8166184" cy="229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32a4bf67a23_0_70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2a4bf67a23_0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32a4bf67a23_0_70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32a4bf67a23_0_70"/>
          <p:cNvSpPr/>
          <p:nvPr/>
        </p:nvSpPr>
        <p:spPr>
          <a:xfrm>
            <a:off x="7004100" y="126475"/>
            <a:ext cx="4533900" cy="641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32a4bf67a23_0_70"/>
          <p:cNvSpPr txBox="1"/>
          <p:nvPr/>
        </p:nvSpPr>
        <p:spPr>
          <a:xfrm>
            <a:off x="7124700" y="126475"/>
            <a:ext cx="4292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Renouvellement du contrat de salarié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32a4bf67a23_0_70"/>
          <p:cNvSpPr txBox="1"/>
          <p:nvPr/>
        </p:nvSpPr>
        <p:spPr>
          <a:xfrm>
            <a:off x="7175701" y="2078625"/>
            <a:ext cx="419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g32a4bf67a23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1225" y="2738501"/>
            <a:ext cx="3609949" cy="352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32a4bf67a23_0_81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2a4bf67a23_0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32a4bf67a23_0_81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32a4bf67a23_0_81"/>
          <p:cNvSpPr/>
          <p:nvPr/>
        </p:nvSpPr>
        <p:spPr>
          <a:xfrm>
            <a:off x="7004100" y="73000"/>
            <a:ext cx="4533900" cy="5911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32a4bf67a23_0_81"/>
          <p:cNvSpPr txBox="1"/>
          <p:nvPr/>
        </p:nvSpPr>
        <p:spPr>
          <a:xfrm>
            <a:off x="7124700" y="186125"/>
            <a:ext cx="42927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Obtenir un nouveau local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2a4bf67a23_0_81"/>
          <p:cNvSpPr txBox="1"/>
          <p:nvPr/>
        </p:nvSpPr>
        <p:spPr>
          <a:xfrm>
            <a:off x="7175701" y="2554500"/>
            <a:ext cx="419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plein air, ciel, fenêtre, nuage&#10;&#10;Le contenu généré par l’IA peut être incorrect.">
            <a:extLst>
              <a:ext uri="{FF2B5EF4-FFF2-40B4-BE49-F238E27FC236}">
                <a16:creationId xmlns:a16="http://schemas.microsoft.com/office/drawing/2014/main" id="{DE53BE7B-79C5-C391-C93C-29701CA271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727" t="20727"/>
          <a:stretch>
            <a:fillRect/>
          </a:stretch>
        </p:blipFill>
        <p:spPr>
          <a:xfrm>
            <a:off x="7226517" y="2518785"/>
            <a:ext cx="4089066" cy="3070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2a4bf67a23_0_92"/>
          <p:cNvPicPr preferRelativeResize="0"/>
          <p:nvPr/>
        </p:nvPicPr>
        <p:blipFill rotWithShape="1">
          <a:blip r:embed="rId3">
            <a:alphaModFix/>
          </a:blip>
          <a:srcRect l="56122" t="-40" r="-118" b="-30"/>
          <a:stretch/>
        </p:blipFill>
        <p:spPr>
          <a:xfrm>
            <a:off x="7585550" y="656"/>
            <a:ext cx="4700610" cy="692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2a4bf67a23_0_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0649" y="-9421"/>
            <a:ext cx="11001828" cy="6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2a4bf67a23_0_92"/>
          <p:cNvSpPr/>
          <p:nvPr/>
        </p:nvSpPr>
        <p:spPr>
          <a:xfrm>
            <a:off x="-342901" y="-155122"/>
            <a:ext cx="12763500" cy="7211700"/>
          </a:xfrm>
          <a:prstGeom prst="rect">
            <a:avLst/>
          </a:prstGeom>
          <a:solidFill>
            <a:srgbClr val="000000">
              <a:alpha val="49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32a4bf67a23_0_92"/>
          <p:cNvSpPr/>
          <p:nvPr/>
        </p:nvSpPr>
        <p:spPr>
          <a:xfrm>
            <a:off x="7004100" y="650"/>
            <a:ext cx="4533900" cy="6633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2a4bf67a23_0_92"/>
          <p:cNvSpPr txBox="1"/>
          <p:nvPr/>
        </p:nvSpPr>
        <p:spPr>
          <a:xfrm>
            <a:off x="6912026" y="33400"/>
            <a:ext cx="4820047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Former des </a:t>
            </a:r>
            <a:r>
              <a:rPr lang="fr-FR" sz="4800" dirty="0" err="1">
                <a:latin typeface="Calibri"/>
                <a:ea typeface="Calibri"/>
                <a:cs typeface="Calibri"/>
                <a:sym typeface="Calibri"/>
              </a:rPr>
              <a:t>professionnel.les</a:t>
            </a:r>
            <a:r>
              <a:rPr lang="fr-FR" sz="4800" dirty="0">
                <a:latin typeface="Calibri"/>
                <a:ea typeface="Calibri"/>
                <a:cs typeface="Calibri"/>
                <a:sym typeface="Calibri"/>
              </a:rPr>
              <a:t> et des bénévoles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2a4bf67a23_0_92"/>
          <p:cNvSpPr txBox="1"/>
          <p:nvPr/>
        </p:nvSpPr>
        <p:spPr>
          <a:xfrm>
            <a:off x="7175701" y="2493900"/>
            <a:ext cx="4190700" cy="43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1731</Words>
  <Application>Microsoft Office PowerPoint</Application>
  <PresentationFormat>Grand écran</PresentationFormat>
  <Paragraphs>390</Paragraphs>
  <Slides>44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49" baseType="lpstr">
      <vt:lpstr>Arial</vt:lpstr>
      <vt:lpstr>Calibri</vt:lpstr>
      <vt:lpstr>Wingdings</vt:lpstr>
      <vt:lpstr>Thème Office</vt:lpstr>
      <vt:lpstr>Thème Office</vt:lpstr>
      <vt:lpstr>Rapport d'Activité 2025</vt:lpstr>
      <vt:lpstr>Présentation PowerPoint</vt:lpstr>
      <vt:lpstr>Présentation</vt:lpstr>
      <vt:lpstr>Équipe du C.A 2025</vt:lpstr>
      <vt:lpstr>Équipe 2025</vt:lpstr>
      <vt:lpstr>Objectifs 2025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Au local du Mans</vt:lpstr>
      <vt:lpstr>Au local du Mans</vt:lpstr>
      <vt:lpstr>Au local du Mans</vt:lpstr>
      <vt:lpstr>Au local du Mans</vt:lpstr>
      <vt:lpstr>Présentation PowerPoint</vt:lpstr>
      <vt:lpstr>Présentation PowerPoint</vt:lpstr>
      <vt:lpstr>Antenne sud de Pontvallain</vt:lpstr>
      <vt:lpstr>Antenne sud de Pontvallain</vt:lpstr>
      <vt:lpstr>Antenne sud de Pontvallain</vt:lpstr>
      <vt:lpstr>Antenne sud de Pontvallain</vt:lpstr>
      <vt:lpstr>IMS, Rallyes et Forums</vt:lpstr>
      <vt:lpstr>IMS, Rallyes et Forums</vt:lpstr>
      <vt:lpstr>IMS, Rallyes et Forums</vt:lpstr>
      <vt:lpstr>IMS, Rallyes et Forums</vt:lpstr>
      <vt:lpstr>IMS, Rallyes et Forums</vt:lpstr>
      <vt:lpstr>Home au Mans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Nos actions en 2025</vt:lpstr>
      <vt:lpstr>Objectifs 2026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Morine PINOT</dc:creator>
  <cp:lastModifiedBy>Andie Karsten</cp:lastModifiedBy>
  <cp:revision>3</cp:revision>
  <dcterms:created xsi:type="dcterms:W3CDTF">2024-01-23T17:23:50Z</dcterms:created>
  <dcterms:modified xsi:type="dcterms:W3CDTF">2026-06-23T12:03:32Z</dcterms:modified>
</cp:coreProperties>
</file>